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handoutMasterIdLst>
    <p:handoutMasterId r:id="rId28"/>
  </p:handoutMasterIdLst>
  <p:sldIdLst>
    <p:sldId id="256" r:id="rId2"/>
    <p:sldId id="257" r:id="rId3"/>
    <p:sldId id="259" r:id="rId4"/>
    <p:sldId id="263" r:id="rId5"/>
    <p:sldId id="258" r:id="rId6"/>
    <p:sldId id="298" r:id="rId7"/>
    <p:sldId id="267" r:id="rId8"/>
    <p:sldId id="296" r:id="rId9"/>
    <p:sldId id="286" r:id="rId10"/>
    <p:sldId id="292" r:id="rId11"/>
    <p:sldId id="288" r:id="rId12"/>
    <p:sldId id="279" r:id="rId13"/>
    <p:sldId id="280" r:id="rId14"/>
    <p:sldId id="281" r:id="rId15"/>
    <p:sldId id="297" r:id="rId16"/>
    <p:sldId id="293" r:id="rId17"/>
    <p:sldId id="294" r:id="rId18"/>
    <p:sldId id="272" r:id="rId19"/>
    <p:sldId id="282" r:id="rId20"/>
    <p:sldId id="301" r:id="rId21"/>
    <p:sldId id="300" r:id="rId22"/>
    <p:sldId id="271" r:id="rId23"/>
    <p:sldId id="265" r:id="rId24"/>
    <p:sldId id="269" r:id="rId25"/>
    <p:sldId id="27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821"/>
    <p:restoredTop sz="63469"/>
  </p:normalViewPr>
  <p:slideViewPr>
    <p:cSldViewPr snapToGrid="0">
      <p:cViewPr varScale="1">
        <p:scale>
          <a:sx n="78" d="100"/>
          <a:sy n="78" d="100"/>
        </p:scale>
        <p:origin x="19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30DB86-D003-A05A-ECFA-8F0650C55CF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109D06FB-06F9-1B90-A953-BF0B60C3595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317ACA-E00E-EC4B-A1F2-35EA157F74A8}" type="datetimeFigureOut">
              <a:rPr lang="en-GB" smtClean="0"/>
              <a:t>15/06/2023</a:t>
            </a:fld>
            <a:endParaRPr lang="en-GB"/>
          </a:p>
        </p:txBody>
      </p:sp>
      <p:sp>
        <p:nvSpPr>
          <p:cNvPr id="4" name="Footer Placeholder 3">
            <a:extLst>
              <a:ext uri="{FF2B5EF4-FFF2-40B4-BE49-F238E27FC236}">
                <a16:creationId xmlns:a16="http://schemas.microsoft.com/office/drawing/2014/main" id="{089BCA35-BEE7-2615-EADE-7680E3D880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263C6CB-1A8D-B3DF-C590-669CA94E6C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92C17F6-5016-604E-8989-BC840DD2B206}" type="slidenum">
              <a:rPr lang="en-GB" smtClean="0"/>
              <a:t>‹#›</a:t>
            </a:fld>
            <a:endParaRPr lang="en-GB"/>
          </a:p>
        </p:txBody>
      </p:sp>
    </p:spTree>
    <p:extLst>
      <p:ext uri="{BB962C8B-B14F-4D97-AF65-F5344CB8AC3E}">
        <p14:creationId xmlns:p14="http://schemas.microsoft.com/office/powerpoint/2010/main" val="35744325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3B627-BD38-BA4D-990F-496971370726}" type="datetimeFigureOut">
              <a:rPr lang="en-GB" smtClean="0"/>
              <a:t>15/06/2023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3E69E-5C24-4543-B4CC-2969CCA2CEF5}" type="slidenum">
              <a:rPr lang="en-GB" smtClean="0"/>
              <a:t>‹#›</a:t>
            </a:fld>
            <a:endParaRPr lang="en-GB"/>
          </a:p>
        </p:txBody>
      </p:sp>
    </p:spTree>
    <p:extLst>
      <p:ext uri="{BB962C8B-B14F-4D97-AF65-F5344CB8AC3E}">
        <p14:creationId xmlns:p14="http://schemas.microsoft.com/office/powerpoint/2010/main" val="395553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Emerging_technologie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en.wikipedia.org/wiki/Existential_risk" TargetMode="External"/><Relationship Id="rId5" Type="http://schemas.openxmlformats.org/officeDocument/2006/relationships/hyperlink" Target="https://en.wikipedia.org/wiki/Transhumanism#cite_note-3" TargetMode="External"/><Relationship Id="rId4" Type="http://schemas.openxmlformats.org/officeDocument/2006/relationships/hyperlink" Target="https://en.wikipedia.org/wiki/Technoethic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Ayn_Rand#cite_note-FOOTNOTEHeller2009410-130"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en.wikipedia.org/wiki/Ayn_Rand#cite_note-FOOTNOTEGladstein200920-131"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en.wikipedia.org/wiki/Objectivism%27s_rejection_of_the_primitiv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Golden_Age_of_Hollywood" TargetMode="External"/><Relationship Id="rId13" Type="http://schemas.openxmlformats.org/officeDocument/2006/relationships/hyperlink" Target="https://en.wikipedia.org/wiki/Cinema_of_the_United_States" TargetMode="External"/><Relationship Id="rId3" Type="http://schemas.openxmlformats.org/officeDocument/2006/relationships/hyperlink" Target="https://en.wikipedia.org/wiki/Help:IPA/English" TargetMode="External"/><Relationship Id="rId7" Type="http://schemas.openxmlformats.org/officeDocument/2006/relationships/hyperlink" Target="https://en.wikipedia.org/wiki/Silent_film" TargetMode="External"/><Relationship Id="rId12" Type="http://schemas.openxmlformats.org/officeDocument/2006/relationships/hyperlink" Target="https://en.wikipedia.org/wiki/Sound_film" TargetMode="External"/><Relationship Id="rId2" Type="http://schemas.openxmlformats.org/officeDocument/2006/relationships/slide" Target="../slides/slide4.xml"/><Relationship Id="rId16" Type="http://schemas.openxmlformats.org/officeDocument/2006/relationships/hyperlink" Target="https://en.wikipedia.org/wiki/Cleopatra_(1934_film)" TargetMode="External"/><Relationship Id="rId1" Type="http://schemas.openxmlformats.org/officeDocument/2006/relationships/notesMaster" Target="../notesMasters/notesMaster1.xml"/><Relationship Id="rId6" Type="http://schemas.openxmlformats.org/officeDocument/2006/relationships/hyperlink" Target="https://en.wikipedia.org/wiki/Pola_Negri#cite_note-10" TargetMode="External"/><Relationship Id="rId11" Type="http://schemas.openxmlformats.org/officeDocument/2006/relationships/hyperlink" Target="https://en.wikipedia.org/wiki/Sex_symbol" TargetMode="External"/><Relationship Id="rId5" Type="http://schemas.openxmlformats.org/officeDocument/2006/relationships/hyperlink" Target="https://en.wikipedia.org/wiki/Help:IPA/Polish" TargetMode="External"/><Relationship Id="rId15" Type="http://schemas.openxmlformats.org/officeDocument/2006/relationships/hyperlink" Target="https://en.wikipedia.org/wiki/The_Sign_of_the_Cross_(1932_film)" TargetMode="External"/><Relationship Id="rId10" Type="http://schemas.openxmlformats.org/officeDocument/2006/relationships/hyperlink" Target="https://en.wikipedia.org/wiki/Femme_fatale" TargetMode="External"/><Relationship Id="rId4" Type="http://schemas.openxmlformats.org/officeDocument/2006/relationships/hyperlink" Target="https://en.wikipedia.org/wiki/Pola_Negri#cite_note-7" TargetMode="External"/><Relationship Id="rId9" Type="http://schemas.openxmlformats.org/officeDocument/2006/relationships/hyperlink" Target="https://en.wikipedia.org/wiki/Tragedy" TargetMode="External"/><Relationship Id="rId14" Type="http://schemas.openxmlformats.org/officeDocument/2006/relationships/hyperlink" Target="https://en.wikipedia.org/wiki/The_King_of_Kings_(1927_fil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was interesting for me to read a message sent to the HL email list regarding someone’s concern for this talk proposal and how they felt that having such a talk on the roster made it hard to imagine it would be a nice environment and that they hoped the event organisers would step in and see some sense.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would like you to consider what it might be like for me to propose such a talk, keep it on the schedule and stand here in front of you and deliver it.  I am hoping with open minds and heats, intelligent heads, and mutual respect we can keep this a nice environment, which HL has always been thus far.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would appreciate if we could do questions and points at the end if there’s time, or afterwards if not.  Thank you</a:t>
            </a:r>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a:t>
            </a:fld>
            <a:endParaRPr lang="en-GB"/>
          </a:p>
        </p:txBody>
      </p:sp>
    </p:spTree>
    <p:extLst>
      <p:ext uri="{BB962C8B-B14F-4D97-AF65-F5344CB8AC3E}">
        <p14:creationId xmlns:p14="http://schemas.microsoft.com/office/powerpoint/2010/main" val="20366599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 must choose his actions, values and goals by the standard of that which is proper to man </a:t>
            </a:r>
            <a:br>
              <a:rPr lang="en-GB" dirty="0"/>
            </a:br>
            <a:r>
              <a:rPr lang="en-GB" dirty="0"/>
              <a:t>– in order to  achieve, maintain, fulfil, and enjoy that ultimate value, that end in itself, </a:t>
            </a:r>
          </a:p>
          <a:p>
            <a:r>
              <a:rPr lang="en-GB" dirty="0"/>
              <a:t>which is his own life.</a:t>
            </a:r>
          </a:p>
          <a:p>
            <a:endParaRPr lang="en-GB" dirty="0"/>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10</a:t>
            </a:fld>
            <a:endParaRPr lang="en-GB"/>
          </a:p>
        </p:txBody>
      </p:sp>
    </p:spTree>
    <p:extLst>
      <p:ext uri="{BB962C8B-B14F-4D97-AF65-F5344CB8AC3E}">
        <p14:creationId xmlns:p14="http://schemas.microsoft.com/office/powerpoint/2010/main" val="224243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The irrational is that which contradicts the facts of reality. Facts cannot be altered by a wish, but they can destroy the wisher.</a:t>
            </a:r>
          </a:p>
          <a:p>
            <a:endParaRPr lang="en-GB" dirty="0"/>
          </a:p>
          <a:p>
            <a:r>
              <a:rPr lang="en-GB" dirty="0"/>
              <a:t>Pride is what mystics hold as evil.</a:t>
            </a:r>
          </a:p>
          <a:p>
            <a:endParaRPr lang="en-GB" dirty="0"/>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11</a:t>
            </a:fld>
            <a:endParaRPr lang="en-GB"/>
          </a:p>
        </p:txBody>
      </p:sp>
    </p:spTree>
    <p:extLst>
      <p:ext uri="{BB962C8B-B14F-4D97-AF65-F5344CB8AC3E}">
        <p14:creationId xmlns:p14="http://schemas.microsoft.com/office/powerpoint/2010/main" val="2148485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12</a:t>
            </a:fld>
            <a:endParaRPr lang="en-GB"/>
          </a:p>
        </p:txBody>
      </p:sp>
    </p:spTree>
    <p:extLst>
      <p:ext uri="{BB962C8B-B14F-4D97-AF65-F5344CB8AC3E}">
        <p14:creationId xmlns:p14="http://schemas.microsoft.com/office/powerpoint/2010/main" val="2447367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key to understanding what she is saying: which is that she is not justifying looting, robbing anyone else, but also not imposing any external ”ethic”, any concept of “good” and “evil” on anyone else.</a:t>
            </a:r>
          </a:p>
          <a:p>
            <a:endParaRPr lang="en-GB" dirty="0"/>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13</a:t>
            </a:fld>
            <a:endParaRPr lang="en-GB"/>
          </a:p>
        </p:txBody>
      </p:sp>
    </p:spTree>
    <p:extLst>
      <p:ext uri="{BB962C8B-B14F-4D97-AF65-F5344CB8AC3E}">
        <p14:creationId xmlns:p14="http://schemas.microsoft.com/office/powerpoint/2010/main" val="1184374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14</a:t>
            </a:fld>
            <a:endParaRPr lang="en-GB"/>
          </a:p>
        </p:txBody>
      </p:sp>
    </p:spTree>
    <p:extLst>
      <p:ext uri="{BB962C8B-B14F-4D97-AF65-F5344CB8AC3E}">
        <p14:creationId xmlns:p14="http://schemas.microsoft.com/office/powerpoint/2010/main" val="4197559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15</a:t>
            </a:fld>
            <a:endParaRPr lang="en-GB"/>
          </a:p>
        </p:txBody>
      </p:sp>
    </p:spTree>
    <p:extLst>
      <p:ext uri="{BB962C8B-B14F-4D97-AF65-F5344CB8AC3E}">
        <p14:creationId xmlns:p14="http://schemas.microsoft.com/office/powerpoint/2010/main" val="936224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16</a:t>
            </a:fld>
            <a:endParaRPr lang="en-GB"/>
          </a:p>
        </p:txBody>
      </p:sp>
    </p:spTree>
    <p:extLst>
      <p:ext uri="{BB962C8B-B14F-4D97-AF65-F5344CB8AC3E}">
        <p14:creationId xmlns:p14="http://schemas.microsoft.com/office/powerpoint/2010/main" val="742102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ffectLst/>
              <a:latin typeface="Helvetica Neue" panose="02000503000000020004" pitchFamily="2" charset="0"/>
            </a:endParaRPr>
          </a:p>
          <a:p>
            <a:r>
              <a:rPr lang="en-GB" dirty="0">
                <a:effectLst/>
                <a:latin typeface="Helvetica Neue" panose="02000503000000020004" pitchFamily="2" charset="0"/>
              </a:rPr>
              <a:t>Spiritual - pertaining to a person’s consciousness</a:t>
            </a:r>
          </a:p>
          <a:p>
            <a:endParaRPr lang="en-GB"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Here Rand is using the term individualism to mean the only moral or ethical judgment of some is of them as them, as an individual, whose purpose in life is to action in accordance with their own self-interest.</a:t>
            </a:r>
          </a:p>
          <a:p>
            <a:endParaRPr lang="en-GB" dirty="0">
              <a:effectLst/>
              <a:latin typeface="Helvetica Neue" panose="02000503000000020004" pitchFamily="2" charset="0"/>
            </a:endParaRPr>
          </a:p>
          <a:p>
            <a:endParaRPr lang="en-GB" dirty="0">
              <a:effectLst/>
              <a:latin typeface="Helvetica Neue" panose="02000503000000020004" pitchFamily="2" charset="0"/>
            </a:endParaRPr>
          </a:p>
          <a:p>
            <a:pPr>
              <a:buFont typeface="Arial" panose="020B0604020202020204" pitchFamily="34" charset="0"/>
              <a:buChar char="•"/>
            </a:pPr>
            <a:r>
              <a:rPr lang="en-GB" dirty="0">
                <a:effectLst/>
                <a:latin typeface="Helvetica Neue" panose="02000503000000020004" pitchFamily="2" charset="0"/>
              </a:rPr>
              <a:t>Trade in spiritual terms is the currency is love, friendship, respect, admiration given in return for the virtue of another’s character. This feels very healthy to me, and along the lines of Eric Bern’s desired game-free relationships, so no playing of “If it weren’t for you”, “Look what you made me do”, “I’m only trying to help you” etc. I absolutely concur with this approach of radical honesty, or rational love, relationship anarchy.</a:t>
            </a:r>
          </a:p>
          <a:p>
            <a:pPr>
              <a:buFont typeface="Arial" panose="020B0604020202020204" pitchFamily="34" charset="0"/>
              <a:buChar char="•"/>
            </a:pPr>
            <a:endParaRPr lang="en-GB" dirty="0">
              <a:effectLst/>
              <a:latin typeface="Helvetica Neue" panose="02000503000000020004"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effectLst/>
                <a:latin typeface="Helvetica Neue" panose="02000503000000020004" pitchFamily="2" charset="0"/>
              </a:rPr>
              <a:t>If I give money to charity or a homeless person because I feel I should, or because I feel guilty, and by doing so I assuage those feelings, that isn’t honest. I should give because I want to, because I want to, or because I support the person who asks for it, is doing the marathon. This is in the same way I should not tell someone I love them to make them feel better, or to assuage my guilt because I no longer love them or fancy them or because I fancy another. I should tell them this because I admire them, respect them, or actually love them.</a:t>
            </a:r>
          </a:p>
          <a:p>
            <a:pPr>
              <a:buFont typeface="Arial" panose="020B0604020202020204" pitchFamily="34" charset="0"/>
              <a:buChar char="•"/>
            </a:pPr>
            <a:endParaRPr lang="en-GB" dirty="0">
              <a:effectLst/>
              <a:latin typeface="Helvetica Neue" panose="02000503000000020004" pitchFamily="2" charset="0"/>
            </a:endParaRPr>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17</a:t>
            </a:fld>
            <a:endParaRPr lang="en-GB"/>
          </a:p>
        </p:txBody>
      </p:sp>
    </p:spTree>
    <p:extLst>
      <p:ext uri="{BB962C8B-B14F-4D97-AF65-F5344CB8AC3E}">
        <p14:creationId xmlns:p14="http://schemas.microsoft.com/office/powerpoint/2010/main" val="2193449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74CC"/>
                </a:solidFill>
                <a:effectLst/>
                <a:latin typeface="Open Sans" panose="020B0606030504020204" pitchFamily="34" charset="0"/>
              </a:rPr>
              <a:t>Leading from this rationalist view of spiritual trade and the definition of individualism, capitalism therefore becomes the economic aspect of Rand’s way of thinking.  Only </a:t>
            </a:r>
            <a:r>
              <a:rPr lang="en-GB" b="0" i="0" u="none" strike="noStrike" dirty="0" err="1">
                <a:solidFill>
                  <a:srgbClr val="0074CC"/>
                </a:solidFill>
                <a:effectLst/>
                <a:latin typeface="Open Sans" panose="020B0606030504020204" pitchFamily="34" charset="0"/>
              </a:rPr>
              <a:t>laizez</a:t>
            </a:r>
            <a:r>
              <a:rPr lang="en-GB" b="0" i="0" u="none" strike="noStrike" dirty="0">
                <a:solidFill>
                  <a:srgbClr val="0074CC"/>
                </a:solidFill>
                <a:effectLst/>
                <a:latin typeface="Open Sans" panose="020B0606030504020204" pitchFamily="34" charset="0"/>
              </a:rPr>
              <a:t>-faire capitalism provides for treating people as themselves and respecting their own rights.  Noting with this again, that this is a pure ideological form, not the form where people are abused, exploited, bullied and murdered for the profit of someone else.  The point here is that that behaviour isn’t necessarily intrinsic to capitalism but is a human trait that can appear in many different economic systems.</a:t>
            </a:r>
          </a:p>
          <a:p>
            <a:endParaRPr lang="en-GB" b="0" i="0" u="none" strike="noStrike" dirty="0">
              <a:solidFill>
                <a:srgbClr val="0074CC"/>
              </a:solidFill>
              <a:effectLst/>
              <a:latin typeface="Open Sans" panose="020B0606030504020204" pitchFamily="34" charset="0"/>
            </a:endParaRPr>
          </a:p>
          <a:p>
            <a:r>
              <a:rPr lang="en-GB" dirty="0"/>
              <a:t>Often defined by the left as ”profit by any means”.</a:t>
            </a:r>
          </a:p>
          <a:p>
            <a:endParaRPr lang="en-GB" dirty="0"/>
          </a:p>
          <a:p>
            <a:r>
              <a:rPr lang="en-GB" dirty="0"/>
              <a:t>Under Rand’s definition though it would be something like “the right to profit whilst upholding the rights of others to their own self-interest”.</a:t>
            </a:r>
          </a:p>
          <a:p>
            <a:endParaRPr lang="en-GB" dirty="0"/>
          </a:p>
          <a:p>
            <a:r>
              <a:rPr lang="en-GB" dirty="0"/>
              <a:t>Therefore this doesn’t imply rampant exploitation at the expense of others, because, if this were the case, then the exploiter would also loose their own rights.</a:t>
            </a:r>
          </a:p>
          <a:p>
            <a:endParaRPr lang="en-GB" dirty="0"/>
          </a:p>
          <a:p>
            <a:r>
              <a:rPr lang="en-GB" dirty="0"/>
              <a:t>In short “don’t screw people over in order to obtain profit”</a:t>
            </a:r>
          </a:p>
          <a:p>
            <a:endParaRPr lang="en-GB" dirty="0"/>
          </a:p>
          <a:p>
            <a:r>
              <a:rPr lang="en-GB" dirty="0"/>
              <a:t>Profit = value created by work less costs of doing the work</a:t>
            </a:r>
          </a:p>
          <a:p>
            <a:endParaRPr lang="en-GB" dirty="0"/>
          </a:p>
          <a:p>
            <a:r>
              <a:rPr lang="en-GB" dirty="0"/>
              <a:t>Given that Rand’s basis for Individualism is internal </a:t>
            </a:r>
          </a:p>
          <a:p>
            <a:endParaRPr lang="en-GB" dirty="0"/>
          </a:p>
          <a:p>
            <a:r>
              <a:rPr lang="en-GB" dirty="0"/>
              <a:t>Is employing people tyrannical?</a:t>
            </a:r>
          </a:p>
          <a:p>
            <a:endParaRPr lang="en-GB" dirty="0"/>
          </a:p>
          <a:p>
            <a:r>
              <a:rPr lang="en-GB" dirty="0"/>
              <a:t>In theory employment involves a contract between the employer and the employee.  Rand’s argument would be it is both parties free will and right to enter into this contract, and it is the responsibility of a government to uphold the contract.</a:t>
            </a:r>
          </a:p>
          <a:p>
            <a:endParaRPr lang="en-GB" dirty="0"/>
          </a:p>
          <a:p>
            <a:r>
              <a:rPr lang="en-GB" dirty="0"/>
              <a:t>Rand’s rather utopian view of Laissez-faire Capitalism, doesn’t in practice really exist, because it relies on the covenant of non-exploitation of others, of upholding their rights.  It is therefore not as the common definition of capitalism that anti-capitalists think.</a:t>
            </a:r>
          </a:p>
          <a:p>
            <a:endParaRPr lang="en-GB" dirty="0"/>
          </a:p>
          <a:p>
            <a:r>
              <a:rPr lang="en-GB" dirty="0"/>
              <a:t>Thus, in both the case that she riles against – collectivism, socialism – and the systems that she champions/expounds, the core failing is second-handers, people who exploit the system and others to their own benefit without doing any work themselves, thus leading to a form of tyranny over the worker.  </a:t>
            </a:r>
          </a:p>
          <a:p>
            <a:endParaRPr lang="en-GB" dirty="0"/>
          </a:p>
          <a:p>
            <a:r>
              <a:rPr lang="en-GB" dirty="0"/>
              <a:t>This is just the same in mis-managed exploitative LFC as it is in previous collectivist experiments, and, to a degree, some socialist systems.</a:t>
            </a:r>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18</a:t>
            </a:fld>
            <a:endParaRPr lang="en-GB"/>
          </a:p>
        </p:txBody>
      </p:sp>
    </p:spTree>
    <p:extLst>
      <p:ext uri="{BB962C8B-B14F-4D97-AF65-F5344CB8AC3E}">
        <p14:creationId xmlns:p14="http://schemas.microsoft.com/office/powerpoint/2010/main" val="1664023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statement sums up her objection to coercion and her championing of one of the only valid purposes of a government is to uphold a person’s right to freedom.  Having grown up during Tsarist Russia and the various revolutions she saw first-hand how peoples’ right to life were compromised by tyrannical governments, both before, during and after the October Revolution.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 premise was that the government through a police force should be granted the ability to enforce only these characteristics. </a:t>
            </a:r>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19</a:t>
            </a:fld>
            <a:endParaRPr lang="en-GB"/>
          </a:p>
        </p:txBody>
      </p:sp>
    </p:spTree>
    <p:extLst>
      <p:ext uri="{BB962C8B-B14F-4D97-AF65-F5344CB8AC3E}">
        <p14:creationId xmlns:p14="http://schemas.microsoft.com/office/powerpoint/2010/main" val="46256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am not an Objectivist.</a:t>
            </a:r>
          </a:p>
          <a:p>
            <a:r>
              <a:rPr lang="en-GB" dirty="0"/>
              <a:t>I consider myself to be anti-authoritarian, republican, anarchist and libertarian leaning.</a:t>
            </a:r>
          </a:p>
          <a:p>
            <a:r>
              <a:rPr lang="en-GB" dirty="0"/>
              <a:t>I am not a socialist, although I do believe in the welfare state and nationally-run natural monopolies, because they are necessary for all people in society.</a:t>
            </a:r>
          </a:p>
          <a:p>
            <a:r>
              <a:rPr lang="en-GB" dirty="0"/>
              <a:t>I normally vote Green, for what it’s worth.</a:t>
            </a:r>
          </a:p>
          <a:p>
            <a:r>
              <a:rPr lang="en-GB" dirty="0"/>
              <a:t>I believe in dissent.</a:t>
            </a:r>
          </a:p>
          <a:p>
            <a:r>
              <a:rPr lang="en-GB" dirty="0"/>
              <a:t>I am interested in different ways of (philosophical and political) thinking, especially when they challenge my own thinking.</a:t>
            </a:r>
          </a:p>
          <a:p>
            <a:r>
              <a:rPr lang="en-GB" dirty="0"/>
              <a:t>This helps me to understand the World, it’s history, and it’s people, better.</a:t>
            </a:r>
          </a:p>
          <a:p>
            <a:endParaRPr lang="en-GB" dirty="0"/>
          </a:p>
          <a:p>
            <a:pPr lvl="0"/>
            <a:r>
              <a:rPr lang="en-GB" dirty="0"/>
              <a:t>Indicate points I agree with, if interpreted a certain way, that I feel is applicable to all humans (selfishness, egoism, self-interest)</a:t>
            </a:r>
          </a:p>
          <a:p>
            <a:pPr lvl="0"/>
            <a:r>
              <a:rPr lang="en-GB" dirty="0"/>
              <a:t>Look at the impact on thinkers of aging and realising that they cannot change the World: the disillusionment (for example, this impacts climate activists – that guy who went to Cop-15 in 2009, etc)</a:t>
            </a:r>
          </a:p>
          <a:p>
            <a:pPr lvl="0"/>
            <a:endParaRPr lang="en-GB" dirty="0"/>
          </a:p>
          <a:p>
            <a:pPr lvl="0"/>
            <a:r>
              <a:rPr lang="en-GB" dirty="0"/>
              <a:t>Glomming - the act of being stuck or attached to (in this case an idea) - it also means to steal</a:t>
            </a:r>
          </a:p>
        </p:txBody>
      </p:sp>
      <p:sp>
        <p:nvSpPr>
          <p:cNvPr id="4" name="Slide Number Placeholder 3"/>
          <p:cNvSpPr>
            <a:spLocks noGrp="1"/>
          </p:cNvSpPr>
          <p:nvPr>
            <p:ph type="sldNum" sz="quarter" idx="5"/>
          </p:nvPr>
        </p:nvSpPr>
        <p:spPr/>
        <p:txBody>
          <a:bodyPr/>
          <a:lstStyle/>
          <a:p>
            <a:fld id="{CFE3E69E-5C24-4543-B4CC-2969CCA2CEF5}" type="slidenum">
              <a:rPr lang="en-GB" smtClean="0"/>
              <a:t>2</a:t>
            </a:fld>
            <a:endParaRPr lang="en-GB"/>
          </a:p>
        </p:txBody>
      </p:sp>
    </p:spTree>
    <p:extLst>
      <p:ext uri="{BB962C8B-B14F-4D97-AF65-F5344CB8AC3E}">
        <p14:creationId xmlns:p14="http://schemas.microsoft.com/office/powerpoint/2010/main" val="2922406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Professional paid work for women as opposed to traditional roles</a:t>
            </a:r>
          </a:p>
          <a:p>
            <a:endParaRPr lang="en-GB" dirty="0"/>
          </a:p>
          <a:p>
            <a:r>
              <a:rPr lang="en-GB" dirty="0"/>
              <a:t>Saw feminism as a collectivist/Marxist making women as a new opposed class with to be redressed by government.</a:t>
            </a:r>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20</a:t>
            </a:fld>
            <a:endParaRPr lang="en-GB"/>
          </a:p>
        </p:txBody>
      </p:sp>
    </p:spTree>
    <p:extLst>
      <p:ext uri="{BB962C8B-B14F-4D97-AF65-F5344CB8AC3E}">
        <p14:creationId xmlns:p14="http://schemas.microsoft.com/office/powerpoint/2010/main" val="2210959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 again focusses narrowly on one faction of “conservative environmentalism” which emphasizes the dangers of technology and is resolutely anti-growth.</a:t>
            </a:r>
          </a:p>
          <a:p>
            <a:endParaRPr lang="en-GB" dirty="0"/>
          </a:p>
          <a:p>
            <a:r>
              <a:rPr lang="en-GB" dirty="0"/>
              <a:t>This style of environmentalism is in contrast with pragmatic or countercultural environmentalism, which focusses on invention and innovation.</a:t>
            </a:r>
          </a:p>
          <a:p>
            <a:endParaRPr lang="en-GB" dirty="0"/>
          </a:p>
          <a:p>
            <a:r>
              <a:rPr lang="en-GB" dirty="0"/>
              <a:t>Transhumanism - </a:t>
            </a:r>
            <a:r>
              <a:rPr lang="en-GB" b="0" i="0" dirty="0">
                <a:solidFill>
                  <a:srgbClr val="000000"/>
                </a:solidFill>
                <a:effectLst/>
                <a:latin typeface="Linux Libertine"/>
              </a:rPr>
              <a:t>Julian Huxley (brother of Aldous) - </a:t>
            </a:r>
            <a:r>
              <a:rPr lang="en-GB" b="0" i="0" dirty="0">
                <a:solidFill>
                  <a:srgbClr val="202122"/>
                </a:solidFill>
                <a:effectLst/>
                <a:latin typeface="Arial" panose="020B0604020202020204" pitchFamily="34" charset="0"/>
              </a:rPr>
              <a:t>Transhumanist thinkers study the potential benefits and dangers of </a:t>
            </a:r>
            <a:r>
              <a:rPr lang="en-GB" b="0" i="0" u="none" strike="noStrike" dirty="0">
                <a:solidFill>
                  <a:srgbClr val="3366CC"/>
                </a:solidFill>
                <a:effectLst/>
                <a:latin typeface="Arial" panose="020B0604020202020204" pitchFamily="34" charset="0"/>
                <a:hlinkClick r:id="rId3" tooltip="Emerging technologies"/>
              </a:rPr>
              <a:t>emerging technologies</a:t>
            </a:r>
            <a:r>
              <a:rPr lang="en-GB" b="0" i="0" dirty="0">
                <a:solidFill>
                  <a:srgbClr val="202122"/>
                </a:solidFill>
                <a:effectLst/>
                <a:latin typeface="Arial" panose="020B0604020202020204" pitchFamily="34" charset="0"/>
              </a:rPr>
              <a:t> that could overcome fundamental human limitations, as well as the </a:t>
            </a:r>
            <a:r>
              <a:rPr lang="en-GB" b="0" i="0" u="none" strike="noStrike" dirty="0">
                <a:solidFill>
                  <a:srgbClr val="3366CC"/>
                </a:solidFill>
                <a:effectLst/>
                <a:latin typeface="Arial" panose="020B0604020202020204" pitchFamily="34" charset="0"/>
                <a:hlinkClick r:id="rId4" tooltip="Technoethics"/>
              </a:rPr>
              <a:t>ethics</a:t>
            </a:r>
            <a:r>
              <a:rPr lang="en-GB" b="0" i="0" u="none" strike="noStrike" baseline="30000" dirty="0">
                <a:solidFill>
                  <a:srgbClr val="3366CC"/>
                </a:solidFill>
                <a:effectLst/>
                <a:latin typeface="Arial" panose="020B0604020202020204" pitchFamily="34" charset="0"/>
                <a:hlinkClick r:id="rId5"/>
              </a:rPr>
              <a:t>[3]</a:t>
            </a:r>
            <a:r>
              <a:rPr lang="en-GB" b="0" i="0" dirty="0">
                <a:solidFill>
                  <a:srgbClr val="202122"/>
                </a:solidFill>
                <a:effectLst/>
                <a:latin typeface="Arial" panose="020B0604020202020204" pitchFamily="34" charset="0"/>
              </a:rPr>
              <a:t> of using such technologies. Another topic of transhumanist research is how to protect humanity against </a:t>
            </a:r>
            <a:r>
              <a:rPr lang="en-GB" b="0" i="0" u="none" strike="noStrike" dirty="0">
                <a:solidFill>
                  <a:srgbClr val="3366CC"/>
                </a:solidFill>
                <a:effectLst/>
                <a:latin typeface="Arial" panose="020B0604020202020204" pitchFamily="34" charset="0"/>
                <a:hlinkClick r:id="rId6" tooltip="Existential risk"/>
              </a:rPr>
              <a:t>existential risks</a:t>
            </a:r>
            <a:r>
              <a:rPr lang="en-GB" b="0" i="0" dirty="0">
                <a:solidFill>
                  <a:srgbClr val="202122"/>
                </a:solidFill>
                <a:effectLst/>
                <a:latin typeface="Arial" panose="020B0604020202020204" pitchFamily="34" charset="0"/>
              </a:rPr>
              <a:t>, such as nuclear war or asteroid collision.</a:t>
            </a:r>
            <a:endParaRPr lang="en-GB" dirty="0"/>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21</a:t>
            </a:fld>
            <a:endParaRPr lang="en-GB"/>
          </a:p>
        </p:txBody>
      </p:sp>
    </p:spTree>
    <p:extLst>
      <p:ext uri="{BB962C8B-B14F-4D97-AF65-F5344CB8AC3E}">
        <p14:creationId xmlns:p14="http://schemas.microsoft.com/office/powerpoint/2010/main" val="232842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Stuart Bland and the Whole Earth Catalogue, Merry Pranksters, etc. Effect on Jobs, et al.</a:t>
            </a:r>
          </a:p>
          <a:p>
            <a:endParaRPr lang="en-GB" dirty="0"/>
          </a:p>
          <a:p>
            <a:r>
              <a:rPr lang="en-GB" b="0" i="1" dirty="0">
                <a:solidFill>
                  <a:srgbClr val="202122"/>
                </a:solidFill>
                <a:effectLst/>
                <a:latin typeface="Arial" panose="020B0604020202020204" pitchFamily="34" charset="0"/>
              </a:rPr>
              <a:t>There was some attempt to align the libertarian/objectivist movement with the New Left in the 1970s, as a lot of the ‘freedom’ orientated causes were the same – draft abolition, immediate withdrawal from Vietnam, equal rights for women, legalisation of gayness, porn, </a:t>
            </a:r>
            <a:r>
              <a:rPr lang="en-GB" b="0" i="1" dirty="0" err="1">
                <a:solidFill>
                  <a:srgbClr val="202122"/>
                </a:solidFill>
                <a:effectLst/>
                <a:latin typeface="Arial" panose="020B0604020202020204" pitchFamily="34" charset="0"/>
              </a:rPr>
              <a:t>marajana</a:t>
            </a:r>
            <a:r>
              <a:rPr lang="en-GB" b="0" i="1" dirty="0">
                <a:solidFill>
                  <a:srgbClr val="202122"/>
                </a:solidFill>
                <a:effectLst/>
                <a:latin typeface="Arial" panose="020B0604020202020204" pitchFamily="34" charset="0"/>
              </a:rPr>
              <a:t>, opposed to domestic statism – but the dividing line was the former supported capitalism.</a:t>
            </a:r>
            <a:endParaRPr lang="en-GB" dirty="0"/>
          </a:p>
          <a:p>
            <a:endParaRPr lang="en-GB" dirty="0"/>
          </a:p>
          <a:p>
            <a:r>
              <a:rPr lang="en-GB" dirty="0"/>
              <a:t>Joke: If you put half a dozen libertarians in a room together, what do you get? </a:t>
            </a:r>
          </a:p>
          <a:p>
            <a:r>
              <a:rPr lang="en-GB" dirty="0"/>
              <a:t>Answer: 4 factions, 2 conspiracies, 3 newsletters, 2 splinter groups, and 4 withdrawals of sanction!”</a:t>
            </a:r>
            <a:endParaRPr lang="en-GB" b="0" i="0" dirty="0">
              <a:solidFill>
                <a:srgbClr val="202122"/>
              </a:solidFill>
              <a:effectLst/>
              <a:latin typeface="Arial" panose="020B0604020202020204" pitchFamily="34" charset="0"/>
            </a:endParaRPr>
          </a:p>
          <a:p>
            <a:endParaRPr lang="en-GB" dirty="0"/>
          </a:p>
          <a:p>
            <a:r>
              <a:rPr lang="en-GB" dirty="0"/>
              <a:t>This is also the precursor to the 1990s concept of cyberspace and the movement there, which was utopian, and focussed on freedom and human development based on technology and knowledge.  This is what interested me about the Internet: that initial excitement, the Net of the 90s, which Douglas Adams and other enthused about.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Relating to Silicon Valley types: Stewart Brand, </a:t>
            </a:r>
            <a:r>
              <a:rPr lang="en-GB" dirty="0" err="1">
                <a:effectLst/>
                <a:latin typeface="Helvetica Neue" panose="02000503000000020004" pitchFamily="2" charset="0"/>
              </a:rPr>
              <a:t>Engelbert</a:t>
            </a:r>
            <a:r>
              <a:rPr lang="en-GB" dirty="0">
                <a:effectLst/>
                <a:latin typeface="Helvetica Neue" panose="02000503000000020004" pitchFamily="2" charset="0"/>
              </a:rPr>
              <a:t>, Jobs, Gates, Peart, later types like Zuckerberg, Bezos, Musk, Google brothers. Currently this is a little sketchy. Highest profile supporter was Alan Greenspan -&gt; where did this lead? What did Greenspan actually say about the markets? (I believe he criticised them and then capitulated- was that in the Adam Curtis documentary?)</a:t>
            </a:r>
            <a:br>
              <a:rPr lang="en-GB" dirty="0"/>
            </a:br>
            <a:endParaRPr lang="en-GB" b="0" i="0" dirty="0">
              <a:solidFill>
                <a:srgbClr val="202122"/>
              </a:solidFill>
              <a:effectLst/>
              <a:latin typeface="Arial" panose="020B0604020202020204" pitchFamily="34" charset="0"/>
            </a:endParaRPr>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22</a:t>
            </a:fld>
            <a:endParaRPr lang="en-GB"/>
          </a:p>
        </p:txBody>
      </p:sp>
    </p:spTree>
    <p:extLst>
      <p:ext uri="{BB962C8B-B14F-4D97-AF65-F5344CB8AC3E}">
        <p14:creationId xmlns:p14="http://schemas.microsoft.com/office/powerpoint/2010/main" val="511722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2"/>
                </a:solidFill>
                <a:effectLst/>
                <a:latin typeface="Arial" panose="020B0604020202020204" pitchFamily="34" charset="0"/>
              </a:rPr>
              <a:t>On March 6, 1982, Rand died of heart failure at her home in New York City.</a:t>
            </a:r>
            <a:r>
              <a:rPr lang="en-GB" b="0" i="0" u="none" strike="noStrike" baseline="30000" dirty="0">
                <a:solidFill>
                  <a:srgbClr val="3366CC"/>
                </a:solidFill>
                <a:effectLst/>
                <a:latin typeface="Arial" panose="020B0604020202020204" pitchFamily="34" charset="0"/>
                <a:hlinkClick r:id="rId3"/>
              </a:rPr>
              <a:t>[118]</a:t>
            </a:r>
            <a:r>
              <a:rPr lang="en-GB" b="0" i="0" dirty="0">
                <a:solidFill>
                  <a:srgbClr val="202122"/>
                </a:solidFill>
                <a:effectLst/>
                <a:latin typeface="Arial" panose="020B0604020202020204" pitchFamily="34" charset="0"/>
              </a:rPr>
              <a:t> At her funeral, a 6-foot (1.8 m) floral arrangement in the shape of a dollar sign was placed near her casket.</a:t>
            </a:r>
            <a:r>
              <a:rPr lang="en-GB" b="0" i="0" u="none" strike="noStrike" baseline="30000" dirty="0">
                <a:solidFill>
                  <a:srgbClr val="3366CC"/>
                </a:solidFill>
                <a:effectLst/>
                <a:latin typeface="Arial" panose="020B0604020202020204" pitchFamily="34" charset="0"/>
                <a:hlinkClick r:id="rId4"/>
              </a:rPr>
              <a:t>[119]</a:t>
            </a:r>
            <a:r>
              <a:rPr lang="en-GB" b="0" i="0" dirty="0">
                <a:solidFill>
                  <a:srgbClr val="202122"/>
                </a:solidFill>
                <a:effectLst/>
                <a:latin typeface="Arial" panose="020B0604020202020204" pitchFamily="34" charset="0"/>
              </a:rPr>
              <a:t> In her will, Rand named </a:t>
            </a:r>
            <a:r>
              <a:rPr lang="en-GB" b="0" i="0" dirty="0" err="1">
                <a:solidFill>
                  <a:srgbClr val="202122"/>
                </a:solidFill>
                <a:effectLst/>
                <a:latin typeface="Arial" panose="020B0604020202020204" pitchFamily="34" charset="0"/>
              </a:rPr>
              <a:t>Peikoff</a:t>
            </a:r>
            <a:r>
              <a:rPr lang="en-GB" b="0" i="0" dirty="0">
                <a:solidFill>
                  <a:srgbClr val="202122"/>
                </a:solidFill>
                <a:effectLst/>
                <a:latin typeface="Arial" panose="020B0604020202020204" pitchFamily="34" charset="0"/>
              </a:rPr>
              <a:t> as her heir.</a:t>
            </a:r>
          </a:p>
          <a:p>
            <a:endParaRPr lang="en-GB" b="0" i="0" dirty="0">
              <a:solidFill>
                <a:srgbClr val="202122"/>
              </a:solidFill>
              <a:effectLst/>
              <a:latin typeface="Arial" panose="020B0604020202020204" pitchFamily="34" charset="0"/>
            </a:endParaRPr>
          </a:p>
          <a:p>
            <a:r>
              <a:rPr lang="en-GB" dirty="0"/>
              <a:t>Speak about my own experience of growing older</a:t>
            </a:r>
          </a:p>
          <a:p>
            <a:endParaRPr lang="en-GB" dirty="0"/>
          </a:p>
          <a:p>
            <a:r>
              <a:rPr lang="en-GB" dirty="0"/>
              <a:t>Potential effect on people who think they can change the World, but discover that they can’t.</a:t>
            </a:r>
          </a:p>
          <a:p>
            <a:r>
              <a:rPr lang="en-GB" dirty="0"/>
              <a:t>Youthful idealism</a:t>
            </a:r>
          </a:p>
          <a:p>
            <a:r>
              <a:rPr lang="en-GB" dirty="0"/>
              <a:t>Arrogance</a:t>
            </a:r>
          </a:p>
          <a:p>
            <a:r>
              <a:rPr lang="en-GB" dirty="0"/>
              <a:t>Realising that no-one is paying attention</a:t>
            </a:r>
          </a:p>
          <a:p>
            <a:r>
              <a:rPr lang="en-GB" dirty="0"/>
              <a:t>Bitterness</a:t>
            </a:r>
          </a:p>
          <a:p>
            <a:r>
              <a:rPr lang="en-GB" dirty="0"/>
              <a:t>Doubling-down</a:t>
            </a:r>
          </a:p>
          <a:p>
            <a:endParaRPr lang="en-GB" dirty="0"/>
          </a:p>
          <a:p>
            <a:r>
              <a:rPr lang="en-GB" dirty="0"/>
              <a:t>Shouting louder in a foreign country, waving one’s flag harder, Luther, and others, can see this is JP, HC, etc.</a:t>
            </a:r>
          </a:p>
          <a:p>
            <a:endParaRPr lang="en-GB" dirty="0"/>
          </a:p>
          <a:p>
            <a:r>
              <a:rPr lang="en-GB" dirty="0"/>
              <a:t>Schisms with Collective members, such as NB, but many others.  Increasingly cantankerous, intolerant and contradictory, various biographies hurt her image.  Her husband Frank became senile and died, etc.</a:t>
            </a:r>
          </a:p>
        </p:txBody>
      </p:sp>
      <p:sp>
        <p:nvSpPr>
          <p:cNvPr id="4" name="Slide Number Placeholder 3"/>
          <p:cNvSpPr>
            <a:spLocks noGrp="1"/>
          </p:cNvSpPr>
          <p:nvPr>
            <p:ph type="sldNum" sz="quarter" idx="5"/>
          </p:nvPr>
        </p:nvSpPr>
        <p:spPr/>
        <p:txBody>
          <a:bodyPr/>
          <a:lstStyle/>
          <a:p>
            <a:fld id="{CFE3E69E-5C24-4543-B4CC-2969CCA2CEF5}" type="slidenum">
              <a:rPr lang="en-GB" smtClean="0"/>
              <a:t>23</a:t>
            </a:fld>
            <a:endParaRPr lang="en-GB"/>
          </a:p>
        </p:txBody>
      </p:sp>
    </p:spTree>
    <p:extLst>
      <p:ext uri="{BB962C8B-B14F-4D97-AF65-F5344CB8AC3E}">
        <p14:creationId xmlns:p14="http://schemas.microsoft.com/office/powerpoint/2010/main" val="3468110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24</a:t>
            </a:fld>
            <a:endParaRPr lang="en-GB"/>
          </a:p>
        </p:txBody>
      </p:sp>
    </p:spTree>
    <p:extLst>
      <p:ext uri="{BB962C8B-B14F-4D97-AF65-F5344CB8AC3E}">
        <p14:creationId xmlns:p14="http://schemas.microsoft.com/office/powerpoint/2010/main" val="1911376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Pro-capitalism</a:t>
            </a:r>
          </a:p>
          <a:p>
            <a:endParaRPr lang="en-GB" dirty="0"/>
          </a:p>
          <a:p>
            <a:r>
              <a:rPr lang="en-GB" dirty="0"/>
              <a:t>Selfishness – upholds that the </a:t>
            </a:r>
          </a:p>
          <a:p>
            <a:endParaRPr lang="en-GB" dirty="0"/>
          </a:p>
          <a:p>
            <a:r>
              <a:rPr lang="en-GB" dirty="0"/>
              <a:t>Egoism</a:t>
            </a:r>
          </a:p>
          <a:p>
            <a:endParaRPr lang="en-GB" dirty="0"/>
          </a:p>
          <a:p>
            <a:r>
              <a:rPr lang="en-GB" dirty="0"/>
              <a:t>Homosexuality – like many of her generation, and afterwards, was disgusted by homosexuality, but supported people’s right to be homosexual.  My father is the same as this.</a:t>
            </a:r>
          </a:p>
          <a:p>
            <a:endParaRPr lang="en-GB" dirty="0"/>
          </a:p>
          <a:p>
            <a:r>
              <a:rPr lang="en-GB" dirty="0"/>
              <a:t>Primitivism - </a:t>
            </a:r>
            <a:r>
              <a:rPr lang="en-GB" dirty="0">
                <a:hlinkClick r:id="rId3"/>
              </a:rPr>
              <a:t>https://en.wikipedia.org/wiki/Objectivism%27s_rejection_of_the_primitive</a:t>
            </a:r>
            <a:endParaRPr lang="en-GB" dirty="0"/>
          </a:p>
          <a:p>
            <a:endParaRPr lang="en-GB" dirty="0"/>
          </a:p>
          <a:p>
            <a:r>
              <a:rPr lang="en-GB" dirty="0"/>
              <a:t>Environmentalism – believes it to be primitivist and against human </a:t>
            </a:r>
            <a:r>
              <a:rPr lang="en-GB" dirty="0" err="1"/>
              <a:t>endevor</a:t>
            </a:r>
            <a:r>
              <a:rPr lang="en-GB" dirty="0"/>
              <a:t>, but upholds the right of someone to be an environmentalist (?)</a:t>
            </a:r>
          </a:p>
          <a:p>
            <a:r>
              <a:rPr lang="en-GB" dirty="0"/>
              <a:t>Was on social security and </a:t>
            </a:r>
            <a:r>
              <a:rPr lang="en-GB" dirty="0" err="1"/>
              <a:t>medicare</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Racism - </a:t>
            </a:r>
            <a:r>
              <a:rPr lang="en-GB" i="1" dirty="0"/>
              <a:t>The lowest and most crudely primitive form of collectivism! The notion that a man’s intellectual and characterological traits are produced and transmitted by his internal body chemistry. </a:t>
            </a:r>
            <a:r>
              <a:rPr lang="en-GB" i="1" dirty="0">
                <a:latin typeface="+mj-lt"/>
              </a:rPr>
              <a:t>The only </a:t>
            </a:r>
            <a:r>
              <a:rPr lang="en-GB" i="1" dirty="0">
                <a:effectLst/>
                <a:latin typeface="+mj-lt"/>
              </a:rPr>
              <a:t>solution to prevent [racism] is individualism and capitalism! </a:t>
            </a:r>
            <a:endParaRPr lang="en-GB" i="1" dirty="0">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Therefore Rand’s philosophy is fundamentally non-Racist by definition.  There is no way in the tenets of the philosophy that racism can be justified.  Her argument would be that capitalism in it’s purest form with open-handed contracts and the objectivist respect for self-interest means that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i="1" dirty="0"/>
          </a:p>
          <a:p>
            <a:r>
              <a:rPr lang="en-GB" dirty="0" err="1"/>
              <a:t>AntiJudaism</a:t>
            </a:r>
            <a:r>
              <a:rPr lang="en-GB" dirty="0"/>
              <a:t> </a:t>
            </a:r>
          </a:p>
          <a:p>
            <a:r>
              <a:rPr lang="en-GB" dirty="0"/>
              <a:t>----------------</a:t>
            </a:r>
          </a:p>
          <a:p>
            <a:endParaRPr lang="en-GB" dirty="0"/>
          </a:p>
          <a:p>
            <a:pPr marL="0" marR="0" lvl="0" indent="0" algn="just" defTabSz="914400" rtl="0" eaLnBrk="1" fontAlgn="base" latinLnBrk="0" hangingPunct="1">
              <a:lnSpc>
                <a:spcPct val="100000"/>
              </a:lnSpc>
              <a:spcBef>
                <a:spcPts val="0"/>
              </a:spcBef>
              <a:spcAft>
                <a:spcPts val="0"/>
              </a:spcAft>
              <a:buClrTx/>
              <a:buSzTx/>
              <a:buFontTx/>
              <a:buNone/>
              <a:tabLst/>
              <a:defRPr/>
            </a:pPr>
            <a:r>
              <a:rPr lang="en-GB" b="0" i="0" dirty="0">
                <a:solidFill>
                  <a:srgbClr val="333333"/>
                </a:solidFill>
                <a:effectLst/>
                <a:latin typeface="Montserrat" pitchFamily="2" charset="77"/>
              </a:rPr>
              <a:t>Although Rand was born into a Jewish family, she renounced religion by saying that she was born Jewish but that she is in fact an atheist.  I suspect she renounced religion because it didn’t make rational sense and it was not possible to draw a rational conclusion of its existence based on observation of the real world.  She heavily rejected </a:t>
            </a:r>
            <a:r>
              <a:rPr lang="en-GB" dirty="0"/>
              <a:t>instinct, just knowing, intuition, revelation, mysticism.</a:t>
            </a:r>
          </a:p>
          <a:p>
            <a:pPr marL="0" marR="0" lvl="0" indent="0" algn="just" defTabSz="914400" rtl="0" eaLnBrk="1" fontAlgn="base"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base" latinLnBrk="0" hangingPunct="1">
              <a:lnSpc>
                <a:spcPct val="100000"/>
              </a:lnSpc>
              <a:spcBef>
                <a:spcPts val="0"/>
              </a:spcBef>
              <a:spcAft>
                <a:spcPts val="0"/>
              </a:spcAft>
              <a:buClrTx/>
              <a:buSzTx/>
              <a:buFontTx/>
              <a:buNone/>
              <a:tabLst/>
              <a:defRPr/>
            </a:pPr>
            <a:r>
              <a:rPr lang="en-GB" dirty="0"/>
              <a:t>A generally liberal stand-point:</a:t>
            </a:r>
          </a:p>
          <a:p>
            <a:pPr marL="0" marR="0" lvl="0" indent="0" algn="just" defTabSz="914400" rtl="0" eaLnBrk="1" fontAlgn="base"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base" latinLnBrk="0" hangingPunct="1">
              <a:lnSpc>
                <a:spcPct val="100000"/>
              </a:lnSpc>
              <a:spcBef>
                <a:spcPts val="0"/>
              </a:spcBef>
              <a:spcAft>
                <a:spcPts val="0"/>
              </a:spcAft>
              <a:buClrTx/>
              <a:buSzTx/>
              <a:buFontTx/>
              <a:buNone/>
              <a:tabLst/>
              <a:defRPr/>
            </a:pPr>
            <a:r>
              <a:rPr lang="en-GB" dirty="0"/>
              <a:t>“Putting it crudely: liberals, their political parties, their newspapers, and ideologies, emphasize the right to enter freely into contract and tended to orientate the power of the state towards enforcing those contracts, rather than limiting them.  Conservative and reactionary parties embraced more corporatist views that represented unrestrained rights of contract as a threat to the right order (natural, moral, and divine) of society.”</a:t>
            </a:r>
          </a:p>
          <a:p>
            <a:pPr marL="0" marR="0" lvl="0" indent="0" algn="just" defTabSz="914400" rtl="0" eaLnBrk="1" fontAlgn="base"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base" latinLnBrk="0" hangingPunct="1">
              <a:lnSpc>
                <a:spcPct val="100000"/>
              </a:lnSpc>
              <a:spcBef>
                <a:spcPts val="0"/>
              </a:spcBef>
              <a:spcAft>
                <a:spcPts val="0"/>
              </a:spcAft>
              <a:buClrTx/>
              <a:buSzTx/>
              <a:buFontTx/>
              <a:buNone/>
              <a:tabLst/>
              <a:defRPr/>
            </a:pPr>
            <a:r>
              <a:rPr lang="en-GB" dirty="0"/>
              <a:t>However I suspect that some criticism of her, some suspicion will use age-old anti-Jewish tropes around contract law, money, the market etc.  Her ethics very much follow this line.  Throughout most of history, a large majority of thinkers have defined the evils of law, materialism, capitalism, lack of spirituality, along anti-Jewish lines, pouring all these undesirable qualities into the image of the Jew (such as that shown above, which uses the “birdman” character from The Temptation of Saint Anthony by Hieronymus Bosch, or Shakespeare's character of Shylock the Jew from the “Merchant of Venice”).</a:t>
            </a:r>
          </a:p>
          <a:p>
            <a:pPr marL="0" marR="0" lvl="0" indent="0" algn="just" defTabSz="914400" rtl="0" eaLnBrk="1" fontAlgn="base" latinLnBrk="0" hangingPunct="1">
              <a:lnSpc>
                <a:spcPct val="100000"/>
              </a:lnSpc>
              <a:spcBef>
                <a:spcPts val="0"/>
              </a:spcBef>
              <a:spcAft>
                <a:spcPts val="0"/>
              </a:spcAft>
              <a:buClrTx/>
              <a:buSzTx/>
              <a:buFontTx/>
              <a:buNone/>
              <a:tabLst/>
              <a:defRPr/>
            </a:pPr>
            <a:endParaRPr lang="en-GB" dirty="0"/>
          </a:p>
          <a:p>
            <a:pPr marL="0" marR="0" lvl="0" indent="0" algn="just" defTabSz="914400" rtl="0" eaLnBrk="1" fontAlgn="base" latinLnBrk="0" hangingPunct="1">
              <a:lnSpc>
                <a:spcPct val="100000"/>
              </a:lnSpc>
              <a:spcBef>
                <a:spcPts val="0"/>
              </a:spcBef>
              <a:spcAft>
                <a:spcPts val="0"/>
              </a:spcAft>
              <a:buClrTx/>
              <a:buSzTx/>
              <a:buFontTx/>
              <a:buNone/>
              <a:tabLst/>
              <a:defRPr/>
            </a:pPr>
            <a:r>
              <a:rPr lang="en-GB" b="0" i="0" dirty="0">
                <a:solidFill>
                  <a:srgbClr val="202122"/>
                </a:solidFill>
                <a:effectLst/>
                <a:latin typeface="Arial" panose="020B0604020202020204" pitchFamily="34" charset="0"/>
              </a:rPr>
              <a:t>Kant was also an anti-Semite, believing that Jews were incapable of transcending material forces, which a moral order required. In this way, Jews are presented as the opposite of autonomous, rational Christians, and therefore incapable of being incorporated into an ethical Christian society.  Perhaps this was where her vitriolic hate of Kant came from.</a:t>
            </a:r>
            <a:endParaRPr lang="en-GB" dirty="0"/>
          </a:p>
          <a:p>
            <a:pPr algn="just" fontAlgn="base"/>
            <a:endParaRPr lang="en-GB" dirty="0"/>
          </a:p>
          <a:p>
            <a:pPr algn="just" fontAlgn="base"/>
            <a:r>
              <a:rPr lang="en-GB" dirty="0"/>
              <a:t>Ironically then, her championing of self-interest, rationality, the material, the sanctity of private property (enshrined in the French Republic’s Constitution) and contract, capitalism, are all traits used in antisemitism.  We’re in dangerous territory here, because the criticism of the American economic system and the age-old criticism of the Judaization of Christianity are very compatible bed-fellows; it is something we need to be mindful of.</a:t>
            </a:r>
          </a:p>
          <a:p>
            <a:pPr algn="just" fontAlgn="base"/>
            <a:endParaRPr lang="en-GB" dirty="0"/>
          </a:p>
          <a:p>
            <a:r>
              <a:rPr lang="en-GB" dirty="0">
                <a:effectLst/>
                <a:latin typeface="Helvetica Neue" panose="02000503000000020004" pitchFamily="2" charset="0"/>
              </a:rPr>
              <a:t>Until the apocalypse, the “spirit” will always depend on the same “carnal” tools that produce the imperfection of the world: tools like law, symbol, ritual, ceremony, money, contract, and language.  The more imminent a politics makes its claims to the world’s perfection, and the more it stigmatises these tools, the more dangerous the paradox of their persistent survival becomes for that politics, and the more pressing the drive to destroy them. </a:t>
            </a:r>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Most social movements that aim for a new world order, or aim for a utopia, have this quandary: the system they are trying to replace is exactly the system they depend on for their existence and continued survival. It’s like cutting off one’s own oxygen supply.</a:t>
            </a:r>
          </a:p>
          <a:p>
            <a:pPr algn="just" fontAlgn="base"/>
            <a:endParaRPr lang="en-GB" dirty="0"/>
          </a:p>
          <a:p>
            <a:r>
              <a:rPr lang="en-GB" dirty="0"/>
              <a:t>On the Right</a:t>
            </a:r>
          </a:p>
          <a:p>
            <a:r>
              <a:rPr lang="en-GB" dirty="0"/>
              <a:t>-----------------</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Relating to the right: right libertarianism in the US. Though Rand was less socially conservative and did not champion exploitation of others.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Helvetica Neue" panose="02000503000000020004" pitchFamily="2" charset="0"/>
              </a:rPr>
              <a:t>Small state, anti-statism, anti-imperialism, Trump was anti-imperialistic in his politics. JP and acceptance taking responsibility for one’s own actions.</a:t>
            </a:r>
          </a:p>
          <a:p>
            <a:endParaRPr lang="en-GB" dirty="0"/>
          </a:p>
          <a:p>
            <a:r>
              <a:rPr lang="en-GB" dirty="0"/>
              <a:t>Odd to pick a picture of Sarah Palin as she is a neo-conservative rather than a libertarian.</a:t>
            </a:r>
          </a:p>
          <a:p>
            <a:endParaRPr lang="en-GB" dirty="0"/>
          </a:p>
          <a:p>
            <a:r>
              <a:rPr lang="en-GB" dirty="0"/>
              <a:t>Rand’s writings affected the right wing Young Americans for Freedom (YAF) splintering off into Libertarian, Objectivist, </a:t>
            </a:r>
            <a:r>
              <a:rPr lang="en-GB" dirty="0" err="1"/>
              <a:t>Minarchist</a:t>
            </a:r>
            <a:r>
              <a:rPr lang="en-GB" dirty="0"/>
              <a:t>, Anarchist and Anarcho-Capitalist factions.</a:t>
            </a:r>
          </a:p>
          <a:p>
            <a:endParaRPr lang="en-GB" dirty="0"/>
          </a:p>
          <a:p>
            <a:r>
              <a:rPr lang="en-GB" dirty="0" err="1"/>
              <a:t>Minarchists</a:t>
            </a:r>
            <a:r>
              <a:rPr lang="en-GB" dirty="0"/>
              <a:t> support the concept of the night-watchman state – Robert Nozick “Anarchy, State and Utopia” (1974)</a:t>
            </a:r>
          </a:p>
          <a:p>
            <a:endParaRPr lang="en-GB" dirty="0"/>
          </a:p>
          <a:p>
            <a:r>
              <a:rPr lang="de-DE" b="0" i="1" dirty="0">
                <a:solidFill>
                  <a:srgbClr val="202122"/>
                </a:solidFill>
                <a:effectLst/>
                <a:latin typeface="Arial" panose="020B0604020202020204" pitchFamily="34" charset="0"/>
              </a:rPr>
              <a:t>Nachtwächterstaat</a:t>
            </a:r>
            <a:r>
              <a:rPr lang="en-GB" b="0" i="1" dirty="0">
                <a:solidFill>
                  <a:srgbClr val="202122"/>
                </a:solidFill>
                <a:effectLst/>
                <a:latin typeface="Arial" panose="020B0604020202020204" pitchFamily="34" charset="0"/>
              </a:rPr>
              <a:t> coined by Ferdinand Lassalle in 1862 – in German the term also means incompetent or stupid.</a:t>
            </a:r>
          </a:p>
          <a:p>
            <a:endParaRPr lang="en-GB" b="0" i="1" dirty="0">
              <a:solidFill>
                <a:srgbClr val="202122"/>
              </a:solidFill>
              <a:effectLst/>
              <a:latin typeface="Arial" panose="020B0604020202020204" pitchFamily="34" charset="0"/>
            </a:endParaRPr>
          </a:p>
          <a:p>
            <a:r>
              <a:rPr lang="en-GB" b="0" i="1" dirty="0">
                <a:solidFill>
                  <a:srgbClr val="202122"/>
                </a:solidFill>
                <a:effectLst/>
                <a:latin typeface="Arial" panose="020B0604020202020204" pitchFamily="34" charset="0"/>
              </a:rPr>
              <a:t>There was some attempt to align the libertarian/objectivist movement with the New Left in the 1970s, as a lot of the ‘freedom’ orientated causes were the same – draft abolition, immediate withdrawal from Vietnam, equal rights for women, legalisation of gayness, porn, </a:t>
            </a:r>
            <a:r>
              <a:rPr lang="en-GB" b="0" i="1" dirty="0" err="1">
                <a:solidFill>
                  <a:srgbClr val="202122"/>
                </a:solidFill>
                <a:effectLst/>
                <a:latin typeface="Arial" panose="020B0604020202020204" pitchFamily="34" charset="0"/>
              </a:rPr>
              <a:t>marajana</a:t>
            </a:r>
            <a:r>
              <a:rPr lang="en-GB" b="0" i="1" dirty="0">
                <a:solidFill>
                  <a:srgbClr val="202122"/>
                </a:solidFill>
                <a:effectLst/>
                <a:latin typeface="Arial" panose="020B0604020202020204" pitchFamily="34" charset="0"/>
              </a:rPr>
              <a:t>, opposed to domestic statism – but the dividing line was the former supported capitalism.</a:t>
            </a:r>
            <a:endParaRPr lang="en-GB" dirty="0"/>
          </a:p>
          <a:p>
            <a:endParaRPr lang="en-GB" dirty="0"/>
          </a:p>
          <a:p>
            <a:r>
              <a:rPr lang="en-GB" dirty="0"/>
              <a:t>Joke: If you put half a dozen libertarians in a room together, what do you get? </a:t>
            </a:r>
          </a:p>
          <a:p>
            <a:r>
              <a:rPr lang="en-GB" dirty="0"/>
              <a:t>Answer: 4 factions, 2 conspiracies, 3 newsletters, 2 splinter groups, and 4 withdrawals of sanction!”</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25</a:t>
            </a:fld>
            <a:endParaRPr lang="en-GB"/>
          </a:p>
        </p:txBody>
      </p:sp>
    </p:spTree>
    <p:extLst>
      <p:ext uri="{BB962C8B-B14F-4D97-AF65-F5344CB8AC3E}">
        <p14:creationId xmlns:p14="http://schemas.microsoft.com/office/powerpoint/2010/main" val="313762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I feel it’s important that we consider the period in history and the context in which someone was born, lived and wrote in order to understand them better.  Her father, </a:t>
            </a:r>
            <a:r>
              <a:rPr lang="en-GB" sz="1200" dirty="0" err="1"/>
              <a:t>Zinovy</a:t>
            </a:r>
            <a:r>
              <a:rPr lang="en-GB" sz="1200" dirty="0"/>
              <a:t>, was born poor in The Russian Pale of Settlement, an area where Jews were allowed to live.  St Petersburg, which would later be renamed to Petrograd, then Leningrad under the Soviets, was, at the time, the most Jewish-tolerant of all the Russian cities, but even then, Jews could only settle there if they had a valuable profession.  For this reason Alisa’s father studied pharmacy in order to move there.  Alissa’s mother had studied ??? but, following Alissa’s birth, became a mother and socialite.  She was from a bourgeoise family and several of her relatives lived in the same area of Petersburg.  Therefore Alissa grew up in a very Jewish enclave.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solidFill>
              </a:rPr>
              <a:t>during the time of the Czarist Russian Empire to a Russian-Jewish bourgeoise family the eldest of three daughters.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She was born just one month after the 1905 revolution, </a:t>
            </a:r>
            <a:r>
              <a:rPr lang="en-GB" sz="1200" dirty="0">
                <a:solidFill>
                  <a:schemeClr val="bg1"/>
                </a:solidFill>
              </a:rPr>
              <a:t>when Czar Nicolas’ 12,000 men opened fire on 30,000 factory worker, their wives, children, labour representatives and students.  The family lived </a:t>
            </a:r>
            <a:r>
              <a:rPr lang="en-GB" sz="1200" dirty="0"/>
              <a:t>on </a:t>
            </a:r>
            <a:r>
              <a:rPr lang="en-GB" sz="1200" dirty="0" err="1"/>
              <a:t>Zabalkanskii</a:t>
            </a:r>
            <a:r>
              <a:rPr lang="en-GB" sz="1200" dirty="0"/>
              <a:t> </a:t>
            </a:r>
            <a:r>
              <a:rPr lang="en-GB" sz="1200" dirty="0" err="1"/>
              <a:t>Prospekt</a:t>
            </a:r>
            <a:r>
              <a:rPr lang="en-GB" sz="1200" dirty="0"/>
              <a:t>, where on the same evening as the January massacre, Maxim Gorky would announce to a group of the city’s liberals and intellectuals that “The Russian Revolution has begun”.</a:t>
            </a:r>
          </a:p>
          <a:p>
            <a:pPr algn="just" fontAlgn="base"/>
            <a:endParaRPr lang="en-GB" b="0" i="0" dirty="0">
              <a:solidFill>
                <a:srgbClr val="333333"/>
              </a:solidFill>
              <a:effectLst/>
              <a:latin typeface="Montserrat" pitchFamily="2" charset="77"/>
            </a:endParaRPr>
          </a:p>
          <a:p>
            <a:pPr algn="just" fontAlgn="base"/>
            <a:r>
              <a:rPr lang="en-GB" b="0" i="0" dirty="0">
                <a:solidFill>
                  <a:srgbClr val="333333"/>
                </a:solidFill>
                <a:effectLst/>
                <a:latin typeface="Montserrat" pitchFamily="2" charset="77"/>
              </a:rPr>
              <a:t>She was the eldest amongst her sisters, Natasha and Elena. Her father </a:t>
            </a:r>
            <a:r>
              <a:rPr lang="en-GB" b="0" i="0" dirty="0" err="1">
                <a:solidFill>
                  <a:srgbClr val="333333"/>
                </a:solidFill>
                <a:effectLst/>
                <a:latin typeface="Montserrat" pitchFamily="2" charset="77"/>
              </a:rPr>
              <a:t>Fronz</a:t>
            </a:r>
            <a:r>
              <a:rPr lang="en-GB" b="0" i="0" dirty="0">
                <a:solidFill>
                  <a:srgbClr val="333333"/>
                </a:solidFill>
                <a:effectLst/>
                <a:latin typeface="Montserrat" pitchFamily="2" charset="77"/>
              </a:rPr>
              <a:t> had owned a chemist shop, while her mother Anna, who had trained as a dentist, was Alisa’s opposite, an active socialite. “She was by principle and basic style… extremely social… she was much more interested in the social aspect.” Ayn Rand thought such activities to be of little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Saint Petersburg later to be Petrograd later still to be Leningrad.</a:t>
            </a:r>
          </a:p>
          <a:p>
            <a:endParaRPr lang="en-GB" dirty="0"/>
          </a:p>
          <a:p>
            <a:pPr algn="just" fontAlgn="base"/>
            <a:r>
              <a:rPr lang="en-GB" b="0" i="0" dirty="0">
                <a:solidFill>
                  <a:srgbClr val="333333"/>
                </a:solidFill>
                <a:effectLst/>
                <a:latin typeface="Montserrat" panose="020F0502020204030204" pitchFamily="34" charset="0"/>
              </a:rPr>
              <a:t>Alisa </a:t>
            </a:r>
            <a:r>
              <a:rPr lang="en-GB" b="0" i="0" dirty="0" err="1">
                <a:solidFill>
                  <a:srgbClr val="333333"/>
                </a:solidFill>
                <a:effectLst/>
                <a:latin typeface="Montserrat" panose="020F0502020204030204" pitchFamily="34" charset="0"/>
              </a:rPr>
              <a:t>Zinov’yevna</a:t>
            </a:r>
            <a:r>
              <a:rPr lang="en-GB" b="0" i="0" dirty="0">
                <a:solidFill>
                  <a:srgbClr val="333333"/>
                </a:solidFill>
                <a:effectLst/>
                <a:latin typeface="Montserrat" panose="020F0502020204030204" pitchFamily="34" charset="0"/>
              </a:rPr>
              <a:t> Rosenbaum (Russian: </a:t>
            </a:r>
            <a:r>
              <a:rPr lang="ru-RU" b="0" i="0" dirty="0">
                <a:solidFill>
                  <a:srgbClr val="333333"/>
                </a:solidFill>
                <a:effectLst/>
                <a:latin typeface="Montserrat" panose="020F0502020204030204" pitchFamily="34" charset="0"/>
              </a:rPr>
              <a:t>Алиса Зиновьевна Розенбаум) </a:t>
            </a:r>
            <a:r>
              <a:rPr lang="en-GB" b="0" i="0" dirty="0">
                <a:solidFill>
                  <a:srgbClr val="333333"/>
                </a:solidFill>
                <a:effectLst/>
                <a:latin typeface="Montserrat" panose="020F0502020204030204" pitchFamily="34" charset="0"/>
              </a:rPr>
              <a:t>was born on February 2nd, 1905 in Saint Petersburg during the era of Tsarist Russia. It was during her youth that she witnessed enraged and starving workers/peasants joining the Bolshevik Revolution in Russia. The period of a constitutional monarchy permitting some freedoms was quickly and violently overthrown, replaced by Communism. </a:t>
            </a:r>
          </a:p>
          <a:p>
            <a:pPr algn="just" fontAlgn="base"/>
            <a:endParaRPr lang="en-GB" b="0" i="0" dirty="0">
              <a:solidFill>
                <a:srgbClr val="333333"/>
              </a:solidFill>
              <a:effectLst/>
              <a:latin typeface="Montserrat" pitchFamily="2" charset="77"/>
            </a:endParaRPr>
          </a:p>
          <a:p>
            <a:pPr algn="just" fontAlgn="base"/>
            <a:r>
              <a:rPr lang="en-GB" b="0" i="0" dirty="0">
                <a:solidFill>
                  <a:srgbClr val="333333"/>
                </a:solidFill>
                <a:effectLst/>
                <a:latin typeface="Montserrat" pitchFamily="2" charset="77"/>
              </a:rPr>
              <a:t>Alisa was a curious child and a fond reader of a French serial about a heroic detective who was in pursuit of a jewel thief. To Alisa, this was a story of a battle between good and evil. This was to be the perspective from which she viewed the world. In her writing, she later transformed the battle between good and evil into a struggle of opposing ideas on a global scale: the good versus evil motif remained. </a:t>
            </a:r>
          </a:p>
          <a:p>
            <a:pPr algn="just" fontAlgn="base"/>
            <a:endParaRPr lang="en-GB" b="0" i="0" dirty="0">
              <a:solidFill>
                <a:srgbClr val="333333"/>
              </a:solidFill>
              <a:effectLst/>
              <a:latin typeface="Montserrat" pitchFamily="2" charset="77"/>
            </a:endParaRPr>
          </a:p>
          <a:p>
            <a:pPr algn="just" fontAlgn="base"/>
            <a:r>
              <a:rPr lang="en-GB" b="0" i="0" dirty="0">
                <a:solidFill>
                  <a:srgbClr val="333333"/>
                </a:solidFill>
                <a:effectLst/>
                <a:latin typeface="Montserrat" pitchFamily="2" charset="77"/>
              </a:rPr>
              <a:t>Her conflicts with her mother, Anna, were many in her younger years, with Alissa seething at the seeming random injustice of her mother’s judgment.  Story about the toys here.</a:t>
            </a:r>
          </a:p>
          <a:p>
            <a:pPr algn="just" fontAlgn="base"/>
            <a:endParaRPr lang="en-GB" b="0" i="0" dirty="0">
              <a:solidFill>
                <a:srgbClr val="333333"/>
              </a:solidFill>
              <a:effectLst/>
              <a:latin typeface="Montserrat" pitchFamily="2" charset="77"/>
            </a:endParaRPr>
          </a:p>
          <a:p>
            <a:pPr algn="just" fontAlgn="base"/>
            <a:r>
              <a:rPr lang="en-GB" b="0" i="0" dirty="0">
                <a:solidFill>
                  <a:srgbClr val="333333"/>
                </a:solidFill>
                <a:effectLst/>
                <a:latin typeface="Montserrat" pitchFamily="2" charset="77"/>
              </a:rPr>
              <a:t>I feel some sympathy for her position, having experienced this myself.  I myself have developed an anti-authoritarian stance all my life.  I dislike irrationality and unjustified decisions.</a:t>
            </a:r>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3</a:t>
            </a:fld>
            <a:endParaRPr lang="en-GB"/>
          </a:p>
        </p:txBody>
      </p:sp>
    </p:spTree>
    <p:extLst>
      <p:ext uri="{BB962C8B-B14F-4D97-AF65-F5344CB8AC3E}">
        <p14:creationId xmlns:p14="http://schemas.microsoft.com/office/powerpoint/2010/main" val="1192291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02122"/>
                </a:solidFill>
                <a:effectLst/>
                <a:latin typeface="Arial" panose="020B0604020202020204" pitchFamily="34" charset="0"/>
              </a:rPr>
              <a:t>Pola Negri</a:t>
            </a:r>
            <a:r>
              <a:rPr lang="en-GB" b="0" i="0" dirty="0">
                <a:solidFill>
                  <a:srgbClr val="202122"/>
                </a:solidFill>
                <a:effectLst/>
                <a:latin typeface="Arial" panose="020B0604020202020204" pitchFamily="34" charset="0"/>
              </a:rPr>
              <a:t> (</a:t>
            </a:r>
            <a:r>
              <a:rPr lang="en-GB" b="0" i="0" u="none" strike="noStrike" dirty="0">
                <a:solidFill>
                  <a:srgbClr val="3366CC"/>
                </a:solidFill>
                <a:effectLst/>
                <a:latin typeface="Arial" panose="020B0604020202020204" pitchFamily="34" charset="0"/>
                <a:hlinkClick r:id="rId3" tooltip="Help:IPA/English"/>
              </a:rPr>
              <a:t>/ˈpoʊlə ˈnɛɡri/</a:t>
            </a:r>
            <a:r>
              <a:rPr lang="en-GB" b="0" i="0" dirty="0">
                <a:solidFill>
                  <a:srgbClr val="202122"/>
                </a:solidFill>
                <a:effectLst/>
                <a:latin typeface="Arial" panose="020B0604020202020204" pitchFamily="34" charset="0"/>
              </a:rPr>
              <a:t>; born </a:t>
            </a:r>
            <a:r>
              <a:rPr lang="en-GB" b="1" i="0" dirty="0">
                <a:solidFill>
                  <a:srgbClr val="202122"/>
                </a:solidFill>
                <a:effectLst/>
                <a:latin typeface="Arial" panose="020B0604020202020204" pitchFamily="34" charset="0"/>
              </a:rPr>
              <a:t>Barbara Apolonia </a:t>
            </a:r>
            <a:r>
              <a:rPr lang="en-GB" b="1" i="0" dirty="0" err="1">
                <a:solidFill>
                  <a:srgbClr val="202122"/>
                </a:solidFill>
                <a:effectLst/>
                <a:latin typeface="Arial" panose="020B0604020202020204" pitchFamily="34" charset="0"/>
              </a:rPr>
              <a:t>Chalupec</a:t>
            </a:r>
            <a:r>
              <a:rPr lang="en-GB" b="0" i="0" u="none" strike="noStrike" baseline="30000" dirty="0">
                <a:solidFill>
                  <a:srgbClr val="3366CC"/>
                </a:solidFill>
                <a:effectLst/>
                <a:latin typeface="Arial" panose="020B0604020202020204" pitchFamily="34" charset="0"/>
                <a:hlinkClick r:id="rId4"/>
              </a:rPr>
              <a:t>[a]</a:t>
            </a:r>
            <a:r>
              <a:rPr lang="en-GB" b="0" i="0" dirty="0">
                <a:solidFill>
                  <a:srgbClr val="202122"/>
                </a:solidFill>
                <a:effectLst/>
                <a:latin typeface="Arial" panose="020B0604020202020204" pitchFamily="34" charset="0"/>
              </a:rPr>
              <a:t> </a:t>
            </a:r>
            <a:r>
              <a:rPr lang="en-GB" b="0" i="0" u="none" strike="noStrike" dirty="0">
                <a:solidFill>
                  <a:srgbClr val="3366CC"/>
                </a:solidFill>
                <a:effectLst/>
                <a:latin typeface="Arial" panose="020B0604020202020204" pitchFamily="34" charset="0"/>
                <a:hlinkClick r:id="rId5" tooltip="Help:IPA/Polish"/>
              </a:rPr>
              <a:t>[apɔˈlɔɲa xaˈwupɛt͡s]</a:t>
            </a:r>
            <a:r>
              <a:rPr lang="en-GB" b="0" i="0" dirty="0">
                <a:solidFill>
                  <a:srgbClr val="202122"/>
                </a:solidFill>
                <a:effectLst/>
                <a:latin typeface="Arial" panose="020B0604020202020204" pitchFamily="34" charset="0"/>
              </a:rPr>
              <a:t>; 3 January 1897</a:t>
            </a:r>
            <a:r>
              <a:rPr lang="en-GB" b="0" i="0" u="none" strike="noStrike" baseline="30000" dirty="0">
                <a:solidFill>
                  <a:srgbClr val="3366CC"/>
                </a:solidFill>
                <a:effectLst/>
                <a:latin typeface="Arial" panose="020B0604020202020204" pitchFamily="34" charset="0"/>
                <a:hlinkClick r:id="rId6"/>
              </a:rPr>
              <a:t>[b]</a:t>
            </a:r>
            <a:r>
              <a:rPr lang="en-GB" b="0" i="0" dirty="0">
                <a:solidFill>
                  <a:srgbClr val="202122"/>
                </a:solidFill>
                <a:effectLst/>
                <a:latin typeface="Arial" panose="020B0604020202020204" pitchFamily="34" charset="0"/>
              </a:rPr>
              <a:t> – 1 August 1987) was a Polish stage and film actress and singer. She achieved worldwide fame during the </a:t>
            </a:r>
            <a:r>
              <a:rPr lang="en-GB" b="0" i="0" u="none" strike="noStrike" dirty="0">
                <a:solidFill>
                  <a:srgbClr val="3366CC"/>
                </a:solidFill>
                <a:effectLst/>
                <a:latin typeface="Arial" panose="020B0604020202020204" pitchFamily="34" charset="0"/>
                <a:hlinkClick r:id="rId7" tooltip="Silent film"/>
              </a:rPr>
              <a:t>silent</a:t>
            </a:r>
            <a:r>
              <a:rPr lang="en-GB" b="0" i="0" dirty="0">
                <a:solidFill>
                  <a:srgbClr val="202122"/>
                </a:solidFill>
                <a:effectLst/>
                <a:latin typeface="Arial" panose="020B0604020202020204" pitchFamily="34" charset="0"/>
              </a:rPr>
              <a:t> and </a:t>
            </a:r>
            <a:r>
              <a:rPr lang="en-GB" b="0" i="0" u="none" strike="noStrike" dirty="0">
                <a:solidFill>
                  <a:srgbClr val="3366CC"/>
                </a:solidFill>
                <a:effectLst/>
                <a:latin typeface="Arial" panose="020B0604020202020204" pitchFamily="34" charset="0"/>
                <a:hlinkClick r:id="rId8" tooltip="Golden Age of Hollywood"/>
              </a:rPr>
              <a:t>golden</a:t>
            </a:r>
            <a:r>
              <a:rPr lang="en-GB" b="0" i="0" dirty="0">
                <a:solidFill>
                  <a:srgbClr val="202122"/>
                </a:solidFill>
                <a:effectLst/>
                <a:latin typeface="Arial" panose="020B0604020202020204" pitchFamily="34" charset="0"/>
              </a:rPr>
              <a:t> eras of Hollywood and European film for her </a:t>
            </a:r>
            <a:r>
              <a:rPr lang="en-GB" b="0" i="0" u="none" strike="noStrike" dirty="0">
                <a:solidFill>
                  <a:srgbClr val="3366CC"/>
                </a:solidFill>
                <a:effectLst/>
                <a:latin typeface="Arial" panose="020B0604020202020204" pitchFamily="34" charset="0"/>
                <a:hlinkClick r:id="rId9" tooltip="Tragedy"/>
              </a:rPr>
              <a:t>tragedienne</a:t>
            </a:r>
            <a:r>
              <a:rPr lang="en-GB" b="0" i="0" dirty="0">
                <a:solidFill>
                  <a:srgbClr val="202122"/>
                </a:solidFill>
                <a:effectLst/>
                <a:latin typeface="Arial" panose="020B0604020202020204" pitchFamily="34" charset="0"/>
              </a:rPr>
              <a:t> and </a:t>
            </a:r>
            <a:r>
              <a:rPr lang="en-GB" b="0" i="0" u="none" strike="noStrike" dirty="0">
                <a:solidFill>
                  <a:srgbClr val="3366CC"/>
                </a:solidFill>
                <a:effectLst/>
                <a:latin typeface="Arial" panose="020B0604020202020204" pitchFamily="34" charset="0"/>
                <a:hlinkClick r:id="rId10" tooltip="Femme fatale"/>
              </a:rPr>
              <a:t>femme fatale</a:t>
            </a:r>
            <a:r>
              <a:rPr lang="en-GB" b="0" i="0" dirty="0">
                <a:solidFill>
                  <a:srgbClr val="202122"/>
                </a:solidFill>
                <a:effectLst/>
                <a:latin typeface="Arial" panose="020B0604020202020204" pitchFamily="34" charset="0"/>
              </a:rPr>
              <a:t> roles and was acknowledged as a </a:t>
            </a:r>
            <a:r>
              <a:rPr lang="en-GB" b="0" i="0" u="none" strike="noStrike" dirty="0">
                <a:solidFill>
                  <a:srgbClr val="3366CC"/>
                </a:solidFill>
                <a:effectLst/>
                <a:latin typeface="Arial" panose="020B0604020202020204" pitchFamily="34" charset="0"/>
                <a:hlinkClick r:id="rId11" tooltip="Sex symbol"/>
              </a:rPr>
              <a:t>sex symbol</a:t>
            </a:r>
            <a:r>
              <a:rPr lang="en-GB" b="0" i="0" dirty="0">
                <a:solidFill>
                  <a:srgbClr val="202122"/>
                </a:solidFill>
                <a:effectLst/>
                <a:latin typeface="Arial" panose="020B0604020202020204" pitchFamily="34" charset="0"/>
              </a:rPr>
              <a:t>.</a:t>
            </a:r>
          </a:p>
          <a:p>
            <a:endParaRPr lang="en-GB" dirty="0"/>
          </a:p>
          <a:p>
            <a:r>
              <a:rPr lang="en-GB" b="1" i="0" dirty="0">
                <a:solidFill>
                  <a:srgbClr val="202122"/>
                </a:solidFill>
                <a:effectLst/>
                <a:latin typeface="Arial" panose="020B0604020202020204" pitchFamily="34" charset="0"/>
              </a:rPr>
              <a:t>Cecil Blount DeMille</a:t>
            </a:r>
            <a:r>
              <a:rPr lang="en-GB" b="0" i="0" dirty="0">
                <a:solidFill>
                  <a:srgbClr val="202122"/>
                </a:solidFill>
                <a:effectLst/>
                <a:latin typeface="Arial" panose="020B0604020202020204" pitchFamily="34" charset="0"/>
              </a:rPr>
              <a:t> (</a:t>
            </a:r>
            <a:r>
              <a:rPr lang="en-GB" b="0" i="0" u="none" strike="noStrike" dirty="0">
                <a:solidFill>
                  <a:srgbClr val="3366CC"/>
                </a:solidFill>
                <a:effectLst/>
                <a:latin typeface="Arial" panose="020B0604020202020204" pitchFamily="34" charset="0"/>
                <a:hlinkClick r:id="rId3" tooltip="Help:IPA/English"/>
              </a:rPr>
              <a:t>/ˈsɛsəl dəˈmɪl/</a:t>
            </a:r>
            <a:r>
              <a:rPr lang="en-GB" b="0" i="0" dirty="0">
                <a:solidFill>
                  <a:srgbClr val="202122"/>
                </a:solidFill>
                <a:effectLst/>
                <a:latin typeface="Arial" panose="020B0604020202020204" pitchFamily="34" charset="0"/>
              </a:rPr>
              <a:t>; August 12, 1881 – January 21, 1959) was an American film director, producer, and actor. Between 1914 and 1958, he made 70 features, both </a:t>
            </a:r>
            <a:r>
              <a:rPr lang="en-GB" b="0" i="0" u="none" strike="noStrike" dirty="0">
                <a:solidFill>
                  <a:srgbClr val="3366CC"/>
                </a:solidFill>
                <a:effectLst/>
                <a:latin typeface="Arial" panose="020B0604020202020204" pitchFamily="34" charset="0"/>
                <a:hlinkClick r:id="rId7" tooltip="Silent film"/>
              </a:rPr>
              <a:t>silent</a:t>
            </a:r>
            <a:r>
              <a:rPr lang="en-GB" b="0" i="0" dirty="0">
                <a:solidFill>
                  <a:srgbClr val="202122"/>
                </a:solidFill>
                <a:effectLst/>
                <a:latin typeface="Arial" panose="020B0604020202020204" pitchFamily="34" charset="0"/>
              </a:rPr>
              <a:t> and </a:t>
            </a:r>
            <a:r>
              <a:rPr lang="en-GB" b="0" i="0" u="none" strike="noStrike" dirty="0">
                <a:solidFill>
                  <a:srgbClr val="3366CC"/>
                </a:solidFill>
                <a:effectLst/>
                <a:latin typeface="Arial" panose="020B0604020202020204" pitchFamily="34" charset="0"/>
                <a:hlinkClick r:id="rId12" tooltip="Sound film"/>
              </a:rPr>
              <a:t>sound films</a:t>
            </a:r>
            <a:r>
              <a:rPr lang="en-GB" b="0" i="0" dirty="0">
                <a:solidFill>
                  <a:srgbClr val="202122"/>
                </a:solidFill>
                <a:effectLst/>
                <a:latin typeface="Arial" panose="020B0604020202020204" pitchFamily="34" charset="0"/>
              </a:rPr>
              <a:t>. He is acknowledged as a founding father of </a:t>
            </a:r>
            <a:r>
              <a:rPr lang="en-GB" b="0" i="0" u="none" strike="noStrike" dirty="0">
                <a:solidFill>
                  <a:srgbClr val="3366CC"/>
                </a:solidFill>
                <a:effectLst/>
                <a:latin typeface="Arial" panose="020B0604020202020204" pitchFamily="34" charset="0"/>
                <a:hlinkClick r:id="rId13" tooltip="Cinema of the United States"/>
              </a:rPr>
              <a:t>American cinema</a:t>
            </a:r>
            <a:r>
              <a:rPr lang="en-GB" b="0" i="0" dirty="0">
                <a:solidFill>
                  <a:srgbClr val="202122"/>
                </a:solidFill>
                <a:effectLst/>
                <a:latin typeface="Arial" panose="020B0604020202020204" pitchFamily="34" charset="0"/>
              </a:rPr>
              <a:t> and the most commercially successful producer-director in film history.</a:t>
            </a:r>
          </a:p>
          <a:p>
            <a:endParaRPr lang="en-GB" dirty="0"/>
          </a:p>
          <a:p>
            <a:r>
              <a:rPr lang="en-GB" b="0" i="0" dirty="0">
                <a:solidFill>
                  <a:srgbClr val="202122"/>
                </a:solidFill>
                <a:effectLst/>
                <a:latin typeface="Arial" panose="020B0604020202020204" pitchFamily="34" charset="0"/>
              </a:rPr>
              <a:t>DeMille directed </a:t>
            </a:r>
            <a:r>
              <a:rPr lang="en-GB" b="0" i="1" u="none" strike="noStrike" dirty="0">
                <a:solidFill>
                  <a:srgbClr val="3366CC"/>
                </a:solidFill>
                <a:effectLst/>
                <a:latin typeface="Arial" panose="020B0604020202020204" pitchFamily="34" charset="0"/>
                <a:hlinkClick r:id="rId14" tooltip="The King of Kings (1927 film)"/>
              </a:rPr>
              <a:t>The King of Kings</a:t>
            </a:r>
            <a:r>
              <a:rPr lang="en-GB" b="0" i="0" dirty="0">
                <a:solidFill>
                  <a:srgbClr val="202122"/>
                </a:solidFill>
                <a:effectLst/>
                <a:latin typeface="Arial" panose="020B0604020202020204" pitchFamily="34" charset="0"/>
              </a:rPr>
              <a:t> (1927), a biography of Jesus, which gained approval for its sensitivity and reached more than 800 million viewers. </a:t>
            </a:r>
            <a:r>
              <a:rPr lang="en-GB" b="0" i="1" u="none" strike="noStrike" dirty="0">
                <a:solidFill>
                  <a:srgbClr val="3366CC"/>
                </a:solidFill>
                <a:effectLst/>
                <a:latin typeface="Arial" panose="020B0604020202020204" pitchFamily="34" charset="0"/>
                <a:hlinkClick r:id="rId15" tooltip="The Sign of the Cross (1932 film)"/>
              </a:rPr>
              <a:t>The Sign of the Cross</a:t>
            </a:r>
            <a:r>
              <a:rPr lang="en-GB" b="0" i="0" dirty="0">
                <a:solidFill>
                  <a:srgbClr val="202122"/>
                </a:solidFill>
                <a:effectLst/>
                <a:latin typeface="Arial" panose="020B0604020202020204" pitchFamily="34" charset="0"/>
              </a:rPr>
              <a:t> (1932) is said to be the first sound film to integrate all aspects of cinematic technique. </a:t>
            </a:r>
            <a:r>
              <a:rPr lang="en-GB" b="0" i="1" u="none" strike="noStrike" dirty="0">
                <a:solidFill>
                  <a:srgbClr val="3366CC"/>
                </a:solidFill>
                <a:effectLst/>
                <a:latin typeface="Arial" panose="020B0604020202020204" pitchFamily="34" charset="0"/>
                <a:hlinkClick r:id="rId16" tooltip="Cleopatra (1934 film)"/>
              </a:rPr>
              <a:t>Cleopatra</a:t>
            </a:r>
            <a:r>
              <a:rPr lang="en-GB" b="0" i="0" dirty="0">
                <a:solidFill>
                  <a:srgbClr val="202122"/>
                </a:solidFill>
                <a:effectLst/>
                <a:latin typeface="Arial" panose="020B0604020202020204" pitchFamily="34" charset="0"/>
              </a:rPr>
              <a:t> </a:t>
            </a:r>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4</a:t>
            </a:fld>
            <a:endParaRPr lang="en-GB"/>
          </a:p>
        </p:txBody>
      </p:sp>
    </p:spTree>
    <p:extLst>
      <p:ext uri="{BB962C8B-B14F-4D97-AF65-F5344CB8AC3E}">
        <p14:creationId xmlns:p14="http://schemas.microsoft.com/office/powerpoint/2010/main" val="3016995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AR described her work as “Romantic Realism” – describing the world as it should be, not as it was.</a:t>
            </a:r>
          </a:p>
          <a:p>
            <a:r>
              <a:rPr lang="en-GB" dirty="0"/>
              <a:t>Strong female characters, most often involved with more than one man (as she herself was with Nathaniel Brandon)</a:t>
            </a:r>
          </a:p>
          <a:p>
            <a:r>
              <a:rPr lang="en-GB" dirty="0"/>
              <a:t>Protagonists, male and female, are heroic, individualists, depicted as fit and </a:t>
            </a:r>
            <a:r>
              <a:rPr lang="en-GB" dirty="0" err="1"/>
              <a:t>attratictive</a:t>
            </a:r>
            <a:endParaRPr lang="en-GB" dirty="0"/>
          </a:p>
          <a:p>
            <a:r>
              <a:rPr lang="en-GB" dirty="0"/>
              <a:t>Villains support collectivist moral ideals and duty.</a:t>
            </a:r>
          </a:p>
          <a:p>
            <a:endParaRPr lang="en-GB" dirty="0"/>
          </a:p>
          <a:p>
            <a:r>
              <a:rPr lang="en-GB" dirty="0"/>
              <a:t>The Fountainhead – 1943 - </a:t>
            </a:r>
          </a:p>
          <a:p>
            <a:r>
              <a:rPr lang="en-GB" dirty="0"/>
              <a:t>Atlas Shrugged – 1957 – mention Galt’s Gulch</a:t>
            </a:r>
          </a:p>
          <a:p>
            <a:r>
              <a:rPr lang="en-GB" dirty="0"/>
              <a:t>Anthem – 1938</a:t>
            </a:r>
          </a:p>
          <a:p>
            <a:r>
              <a:rPr lang="en-GB" dirty="0"/>
              <a:t>We the living – 1936 – play as the Unconquered</a:t>
            </a:r>
          </a:p>
          <a:p>
            <a:r>
              <a:rPr lang="en-GB" dirty="0"/>
              <a:t>Pola Negri ~ 1924</a:t>
            </a:r>
          </a:p>
          <a:p>
            <a:r>
              <a:rPr lang="en-GB" dirty="0"/>
              <a:t>The night of January 16th – play 1934, published 1968</a:t>
            </a:r>
          </a:p>
          <a:p>
            <a:r>
              <a:rPr lang="en-GB" dirty="0"/>
              <a:t>Ideal – written 1936, published 2015</a:t>
            </a:r>
          </a:p>
          <a:p>
            <a:endParaRPr lang="en-GB" dirty="0"/>
          </a:p>
          <a:p>
            <a:r>
              <a:rPr lang="en-GB" dirty="0"/>
              <a:t>Readings from each:</a:t>
            </a:r>
          </a:p>
          <a:p>
            <a:endParaRPr lang="en-GB" dirty="0"/>
          </a:p>
          <a:p>
            <a:r>
              <a:rPr lang="en-GB" dirty="0"/>
              <a:t>“The Fountainhead” – standing on the cliff</a:t>
            </a:r>
          </a:p>
          <a:p>
            <a:r>
              <a:rPr lang="en-GB" dirty="0"/>
              <a:t>“We The Living” – her sister’s statement</a:t>
            </a:r>
          </a:p>
          <a:p>
            <a:r>
              <a:rPr lang="en-GB" dirty="0"/>
              <a:t>“Anthem” – unsure</a:t>
            </a:r>
          </a:p>
          <a:p>
            <a:r>
              <a:rPr lang="en-GB" dirty="0"/>
              <a:t>“Atlas Shrugged” – the train crash</a:t>
            </a:r>
          </a:p>
        </p:txBody>
      </p:sp>
      <p:sp>
        <p:nvSpPr>
          <p:cNvPr id="4" name="Slide Number Placeholder 3"/>
          <p:cNvSpPr>
            <a:spLocks noGrp="1"/>
          </p:cNvSpPr>
          <p:nvPr>
            <p:ph type="sldNum" sz="quarter" idx="5"/>
          </p:nvPr>
        </p:nvSpPr>
        <p:spPr/>
        <p:txBody>
          <a:bodyPr/>
          <a:lstStyle/>
          <a:p>
            <a:fld id="{CFE3E69E-5C24-4543-B4CC-2969CCA2CEF5}" type="slidenum">
              <a:rPr lang="en-GB" smtClean="0"/>
              <a:t>5</a:t>
            </a:fld>
            <a:endParaRPr lang="en-GB"/>
          </a:p>
        </p:txBody>
      </p:sp>
    </p:spTree>
    <p:extLst>
      <p:ext uri="{BB962C8B-B14F-4D97-AF65-F5344CB8AC3E}">
        <p14:creationId xmlns:p14="http://schemas.microsoft.com/office/powerpoint/2010/main" val="529910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Voice of Reason</a:t>
            </a:r>
          </a:p>
          <a:p>
            <a:r>
              <a:rPr lang="en-GB" dirty="0"/>
              <a:t>For the New Intellectual</a:t>
            </a:r>
          </a:p>
          <a:p>
            <a:r>
              <a:rPr lang="en-GB" dirty="0"/>
              <a:t>The Virtue of Selfishness</a:t>
            </a:r>
          </a:p>
          <a:p>
            <a:r>
              <a:rPr lang="en-GB" dirty="0"/>
              <a:t>An Introduction to Objectivist Epistemology</a:t>
            </a:r>
          </a:p>
          <a:p>
            <a:r>
              <a:rPr lang="en-GB" dirty="0"/>
              <a:t>Capitalism: the Unknown Ideal</a:t>
            </a:r>
          </a:p>
          <a:p>
            <a:r>
              <a:rPr lang="en-GB" dirty="0"/>
              <a:t>Return of the Primitive</a:t>
            </a:r>
          </a:p>
          <a:p>
            <a:r>
              <a:rPr lang="en-GB" dirty="0"/>
              <a:t>The Romantic Manifesto</a:t>
            </a:r>
          </a:p>
        </p:txBody>
      </p:sp>
      <p:sp>
        <p:nvSpPr>
          <p:cNvPr id="4" name="Slide Number Placeholder 3"/>
          <p:cNvSpPr>
            <a:spLocks noGrp="1"/>
          </p:cNvSpPr>
          <p:nvPr>
            <p:ph type="sldNum" sz="quarter" idx="5"/>
          </p:nvPr>
        </p:nvSpPr>
        <p:spPr/>
        <p:txBody>
          <a:bodyPr/>
          <a:lstStyle/>
          <a:p>
            <a:fld id="{CFE3E69E-5C24-4543-B4CC-2969CCA2CEF5}" type="slidenum">
              <a:rPr lang="en-GB" smtClean="0"/>
              <a:t>6</a:t>
            </a:fld>
            <a:endParaRPr lang="en-GB"/>
          </a:p>
        </p:txBody>
      </p:sp>
    </p:spTree>
    <p:extLst>
      <p:ext uri="{BB962C8B-B14F-4D97-AF65-F5344CB8AC3E}">
        <p14:creationId xmlns:p14="http://schemas.microsoft.com/office/powerpoint/2010/main" val="194014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Anti-statism vs Statist.  Although this could be argued to be anti-imperialist (Russian, German).</a:t>
            </a:r>
          </a:p>
          <a:p>
            <a:r>
              <a:rPr lang="en-GB" dirty="0"/>
              <a:t>Appears to be anti-Socialist, but really I feel it’s anti-coercion, opposes doing something to appease one’s own conscience, assuage one’s guilt, make one feel better about oneself, rather than accepting one’s self, one’s actions and behaviour.</a:t>
            </a:r>
          </a:p>
          <a:p>
            <a:endParaRPr lang="en-GB" dirty="0"/>
          </a:p>
          <a:p>
            <a:r>
              <a:rPr lang="en-GB" b="0" i="0" dirty="0">
                <a:solidFill>
                  <a:srgbClr val="202122"/>
                </a:solidFill>
                <a:effectLst/>
                <a:latin typeface="Arial" panose="020B0604020202020204" pitchFamily="34" charset="0"/>
              </a:rPr>
              <a:t>Anarchism is a political philosophy that advocates stateless societies characterized by self-governed, non-hierarchical, voluntary institutions.</a:t>
            </a:r>
          </a:p>
          <a:p>
            <a:endParaRPr lang="en-GB" b="0" i="0" dirty="0">
              <a:solidFill>
                <a:srgbClr val="202122"/>
              </a:solidFill>
              <a:effectLst/>
              <a:latin typeface="Arial" panose="020B0604020202020204" pitchFamily="34" charset="0"/>
            </a:endParaRPr>
          </a:p>
          <a:p>
            <a:r>
              <a:rPr lang="en-GB" b="0" i="0" dirty="0">
                <a:solidFill>
                  <a:srgbClr val="202122"/>
                </a:solidFill>
                <a:effectLst/>
                <a:latin typeface="Arial" panose="020B0604020202020204" pitchFamily="34" charset="0"/>
              </a:rPr>
              <a:t>Her hate of Kant was primarily due to his rejection that one could perceive reality, thereby destroying the basis of all knowledge.  </a:t>
            </a:r>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7</a:t>
            </a:fld>
            <a:endParaRPr lang="en-GB"/>
          </a:p>
        </p:txBody>
      </p:sp>
    </p:spTree>
    <p:extLst>
      <p:ext uri="{BB962C8B-B14F-4D97-AF65-F5344CB8AC3E}">
        <p14:creationId xmlns:p14="http://schemas.microsoft.com/office/powerpoint/2010/main" val="1584707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8</a:t>
            </a:fld>
            <a:endParaRPr lang="en-GB"/>
          </a:p>
        </p:txBody>
      </p:sp>
    </p:spTree>
    <p:extLst>
      <p:ext uri="{BB962C8B-B14F-4D97-AF65-F5344CB8AC3E}">
        <p14:creationId xmlns:p14="http://schemas.microsoft.com/office/powerpoint/2010/main" val="1018571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 must choose his actions, values and goals by the standard of that which is proper to man </a:t>
            </a:r>
            <a:br>
              <a:rPr lang="en-GB" dirty="0"/>
            </a:br>
            <a:r>
              <a:rPr lang="en-GB" dirty="0"/>
              <a:t>– in order to  achieve, maintain, fulfil, and enjoy that ultimate value, that end in itself, </a:t>
            </a:r>
          </a:p>
          <a:p>
            <a:r>
              <a:rPr lang="en-GB" dirty="0"/>
              <a:t>which is his own life.</a:t>
            </a:r>
          </a:p>
          <a:p>
            <a:endParaRPr lang="en-GB" dirty="0"/>
          </a:p>
          <a:p>
            <a:endParaRPr lang="en-GB" dirty="0"/>
          </a:p>
        </p:txBody>
      </p:sp>
      <p:sp>
        <p:nvSpPr>
          <p:cNvPr id="4" name="Slide Number Placeholder 3"/>
          <p:cNvSpPr>
            <a:spLocks noGrp="1"/>
          </p:cNvSpPr>
          <p:nvPr>
            <p:ph type="sldNum" sz="quarter" idx="5"/>
          </p:nvPr>
        </p:nvSpPr>
        <p:spPr/>
        <p:txBody>
          <a:bodyPr/>
          <a:lstStyle/>
          <a:p>
            <a:fld id="{CFE3E69E-5C24-4543-B4CC-2969CCA2CEF5}" type="slidenum">
              <a:rPr lang="en-GB" smtClean="0"/>
              <a:t>9</a:t>
            </a:fld>
            <a:endParaRPr lang="en-GB"/>
          </a:p>
        </p:txBody>
      </p:sp>
    </p:spTree>
    <p:extLst>
      <p:ext uri="{BB962C8B-B14F-4D97-AF65-F5344CB8AC3E}">
        <p14:creationId xmlns:p14="http://schemas.microsoft.com/office/powerpoint/2010/main" val="842979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39D91E8-7A85-A344-A43D-E226D9CCF3F0}" type="datetime1">
              <a:rPr lang="en-GB" smtClean="0"/>
              <a:t>15/06/2023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B19ADD9-9D26-7442-AEE3-5DC3F5AB96BA}" type="datetime1">
              <a:rPr lang="en-GB" smtClean="0"/>
              <a:t>15/06/2023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A24C542-72B8-EB40-A791-28FCAE0F9624}" type="datetime1">
              <a:rPr lang="en-GB" smtClean="0"/>
              <a:t>15/06/2023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741225E-EF3F-E146-B962-79BF019DA2AA}" type="datetime1">
              <a:rPr lang="en-GB" smtClean="0"/>
              <a:t>15/06/2023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7DB31C5-ADC8-FA4E-8C76-0039CF4B39CC}" type="datetime1">
              <a:rPr lang="en-GB" smtClean="0"/>
              <a:t>15/06/2023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0C908654-5040-FE4C-85E3-0C77429F960C}" type="datetime1">
              <a:rPr lang="en-GB" smtClean="0"/>
              <a:t>15/06/2023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7D3A357-A716-B84B-B243-478DCDDFF98C}" type="datetime1">
              <a:rPr lang="en-GB" smtClean="0"/>
              <a:t>15/06/2023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7F1138F-1345-CA45-AC4F-F25FC6B64271}" type="datetime1">
              <a:rPr lang="en-GB" smtClean="0"/>
              <a:t>15/06/2023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1949C74-A711-9A47-87D3-4EEDFE84DD0A}" type="datetime1">
              <a:rPr lang="en-GB" smtClean="0"/>
              <a:t>15/06/2023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43CAE9C-8980-0B41-9B75-0CE57571D946}" type="datetime1">
              <a:rPr lang="en-GB" smtClean="0"/>
              <a:t>15/06/2023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E357A37D-F61B-3941-9DE6-76C8BE66EE9E}" type="datetime1">
              <a:rPr lang="en-GB" smtClean="0"/>
              <a:t>15/06/2023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C97443-6D0D-A445-B5EE-9EB9D6FF991E}" type="datetime1">
              <a:rPr lang="en-GB" smtClean="0"/>
              <a:t>15/06/2023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merriam-webster.com/dictionary/selfish"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merriam-webster.com/dictionary/private#h1"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www.merriam-webster.com/dictionary/free%20marke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0" name="Rectangle 205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Photo of Rand">
            <a:extLst>
              <a:ext uri="{FF2B5EF4-FFF2-40B4-BE49-F238E27FC236}">
                <a16:creationId xmlns:a16="http://schemas.microsoft.com/office/drawing/2014/main" id="{6EC8E906-3A3E-A67A-4400-EABCD435053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t="18135" r="9089" b="19292"/>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62" name="Rectangle 206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4CDE00-EFE3-D375-98BA-F90EE04C03B9}"/>
              </a:ext>
            </a:extLst>
          </p:cNvPr>
          <p:cNvSpPr>
            <a:spLocks noGrp="1"/>
          </p:cNvSpPr>
          <p:nvPr>
            <p:ph type="ctrTitle"/>
          </p:nvPr>
        </p:nvSpPr>
        <p:spPr>
          <a:xfrm>
            <a:off x="477981" y="1122363"/>
            <a:ext cx="4023360" cy="3204134"/>
          </a:xfrm>
        </p:spPr>
        <p:txBody>
          <a:bodyPr anchor="b">
            <a:normAutofit/>
          </a:bodyPr>
          <a:lstStyle/>
          <a:p>
            <a:pPr algn="l"/>
            <a:r>
              <a:rPr lang="en-GB" sz="4800" dirty="0"/>
              <a:t>Objectivism for Lefties</a:t>
            </a:r>
          </a:p>
        </p:txBody>
      </p:sp>
      <p:sp>
        <p:nvSpPr>
          <p:cNvPr id="3" name="Subtitle 2">
            <a:extLst>
              <a:ext uri="{FF2B5EF4-FFF2-40B4-BE49-F238E27FC236}">
                <a16:creationId xmlns:a16="http://schemas.microsoft.com/office/drawing/2014/main" id="{53157A81-091B-A23B-8DD6-C649E5504190}"/>
              </a:ext>
            </a:extLst>
          </p:cNvPr>
          <p:cNvSpPr>
            <a:spLocks noGrp="1"/>
          </p:cNvSpPr>
          <p:nvPr>
            <p:ph type="subTitle" idx="1"/>
          </p:nvPr>
        </p:nvSpPr>
        <p:spPr>
          <a:xfrm>
            <a:off x="477980" y="4872922"/>
            <a:ext cx="4023359" cy="1208141"/>
          </a:xfrm>
        </p:spPr>
        <p:txBody>
          <a:bodyPr>
            <a:normAutofit/>
          </a:bodyPr>
          <a:lstStyle/>
          <a:p>
            <a:pPr algn="l"/>
            <a:r>
              <a:rPr lang="en-GB" sz="2000"/>
              <a:t>A personal look at the life and writings of Ayn Rand</a:t>
            </a:r>
          </a:p>
        </p:txBody>
      </p:sp>
      <p:sp>
        <p:nvSpPr>
          <p:cNvPr id="2064" name="Rectangle 206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6" name="Rectangle 206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2FC85A4-5B4B-0026-793E-E1E11760F324}"/>
              </a:ext>
            </a:extLst>
          </p:cNvPr>
          <p:cNvSpPr>
            <a:spLocks noGrp="1"/>
          </p:cNvSpPr>
          <p:nvPr>
            <p:ph type="sldNum" sz="quarter" idx="12"/>
          </p:nvPr>
        </p:nvSpPr>
        <p:spPr/>
        <p:txBody>
          <a:bodyPr/>
          <a:lstStyle/>
          <a:p>
            <a:fld id="{48F63A3B-78C7-47BE-AE5E-E10140E04643}" type="slidenum">
              <a:rPr lang="en-US" smtClean="0"/>
              <a:t>1</a:t>
            </a:fld>
            <a:endParaRPr lang="en-US" dirty="0"/>
          </a:p>
        </p:txBody>
      </p:sp>
    </p:spTree>
    <p:extLst>
      <p:ext uri="{BB962C8B-B14F-4D97-AF65-F5344CB8AC3E}">
        <p14:creationId xmlns:p14="http://schemas.microsoft.com/office/powerpoint/2010/main" val="35052119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250D490-751D-2077-65E6-C7C397003E89}"/>
              </a:ext>
            </a:extLst>
          </p:cNvPr>
          <p:cNvSpPr>
            <a:spLocks noGrp="1"/>
          </p:cNvSpPr>
          <p:nvPr>
            <p:ph type="title"/>
          </p:nvPr>
        </p:nvSpPr>
        <p:spPr>
          <a:xfrm>
            <a:off x="838199" y="388308"/>
            <a:ext cx="7188989" cy="1021424"/>
          </a:xfrm>
        </p:spPr>
        <p:txBody>
          <a:bodyPr anchor="b">
            <a:normAutofit/>
          </a:bodyPr>
          <a:lstStyle/>
          <a:p>
            <a:r>
              <a:rPr lang="en-GB" sz="4000">
                <a:solidFill>
                  <a:schemeClr val="bg1"/>
                </a:solidFill>
              </a:rPr>
              <a:t>Objectivist Values and Virtues</a:t>
            </a:r>
          </a:p>
        </p:txBody>
      </p:sp>
      <p:cxnSp>
        <p:nvCxnSpPr>
          <p:cNvPr id="18" name="Straight Connector 1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5DD8A21-D4BC-A6EC-06E9-30E5659FC9F9}"/>
              </a:ext>
            </a:extLst>
          </p:cNvPr>
          <p:cNvSpPr txBox="1"/>
          <p:nvPr/>
        </p:nvSpPr>
        <p:spPr>
          <a:xfrm>
            <a:off x="1498770" y="2480984"/>
            <a:ext cx="5029647" cy="369332"/>
          </a:xfrm>
          <a:prstGeom prst="rect">
            <a:avLst/>
          </a:prstGeom>
          <a:noFill/>
        </p:spPr>
        <p:txBody>
          <a:bodyPr wrap="none" rtlCol="0">
            <a:spAutoFit/>
          </a:bodyPr>
          <a:lstStyle/>
          <a:p>
            <a:pPr defTabSz="379476">
              <a:spcAft>
                <a:spcPts val="600"/>
              </a:spcAft>
            </a:pPr>
            <a:r>
              <a:rPr lang="en-GB" kern="1200">
                <a:solidFill>
                  <a:schemeClr val="bg1"/>
                </a:solidFill>
              </a:rPr>
              <a:t>The three values: Reason, Purpose, and Self-Esteem</a:t>
            </a:r>
            <a:endParaRPr lang="en-GB">
              <a:solidFill>
                <a:schemeClr val="bg1"/>
              </a:solidFill>
            </a:endParaRPr>
          </a:p>
        </p:txBody>
      </p:sp>
      <p:sp>
        <p:nvSpPr>
          <p:cNvPr id="8" name="TextBox 7">
            <a:extLst>
              <a:ext uri="{FF2B5EF4-FFF2-40B4-BE49-F238E27FC236}">
                <a16:creationId xmlns:a16="http://schemas.microsoft.com/office/drawing/2014/main" id="{65D6D3BA-020B-1063-1D95-522BBB59BC9E}"/>
              </a:ext>
            </a:extLst>
          </p:cNvPr>
          <p:cNvSpPr txBox="1"/>
          <p:nvPr/>
        </p:nvSpPr>
        <p:spPr>
          <a:xfrm>
            <a:off x="1498770" y="3210270"/>
            <a:ext cx="4957423" cy="646331"/>
          </a:xfrm>
          <a:prstGeom prst="rect">
            <a:avLst/>
          </a:prstGeom>
          <a:noFill/>
        </p:spPr>
        <p:txBody>
          <a:bodyPr wrap="square" rtlCol="0">
            <a:spAutoFit/>
          </a:bodyPr>
          <a:lstStyle/>
          <a:p>
            <a:pPr defTabSz="379476">
              <a:spcAft>
                <a:spcPts val="600"/>
              </a:spcAft>
            </a:pPr>
            <a:r>
              <a:rPr lang="en-GB" kern="1200" dirty="0">
                <a:solidFill>
                  <a:schemeClr val="bg1"/>
                </a:solidFill>
              </a:rPr>
              <a:t>Their three corresponding [major] virtues: Rationality, Productiveness, and Pride</a:t>
            </a:r>
            <a:endParaRPr lang="en-GB" dirty="0">
              <a:solidFill>
                <a:schemeClr val="bg1"/>
              </a:solidFill>
            </a:endParaRPr>
          </a:p>
        </p:txBody>
      </p:sp>
      <p:sp>
        <p:nvSpPr>
          <p:cNvPr id="9" name="TextBox 8">
            <a:extLst>
              <a:ext uri="{FF2B5EF4-FFF2-40B4-BE49-F238E27FC236}">
                <a16:creationId xmlns:a16="http://schemas.microsoft.com/office/drawing/2014/main" id="{563F208E-56CD-E319-A53C-4A447C3BE07F}"/>
              </a:ext>
            </a:extLst>
          </p:cNvPr>
          <p:cNvSpPr txBox="1"/>
          <p:nvPr/>
        </p:nvSpPr>
        <p:spPr>
          <a:xfrm>
            <a:off x="1498770" y="4034210"/>
            <a:ext cx="4426789" cy="646331"/>
          </a:xfrm>
          <a:prstGeom prst="rect">
            <a:avLst/>
          </a:prstGeom>
          <a:noFill/>
        </p:spPr>
        <p:txBody>
          <a:bodyPr wrap="none" rtlCol="0">
            <a:spAutoFit/>
          </a:bodyPr>
          <a:lstStyle/>
          <a:p>
            <a:pPr defTabSz="379476">
              <a:spcAft>
                <a:spcPts val="600"/>
              </a:spcAft>
            </a:pPr>
            <a:r>
              <a:rPr lang="en-GB" kern="1200">
                <a:solidFill>
                  <a:schemeClr val="bg1"/>
                </a:solidFill>
              </a:rPr>
              <a:t>And the four [minor] virtues: </a:t>
            </a:r>
            <a:br>
              <a:rPr lang="en-GB" kern="1200">
                <a:solidFill>
                  <a:schemeClr val="bg1"/>
                </a:solidFill>
              </a:rPr>
            </a:br>
            <a:r>
              <a:rPr lang="en-GB" kern="1200">
                <a:solidFill>
                  <a:schemeClr val="bg1"/>
                </a:solidFill>
              </a:rPr>
              <a:t>Independence, Integrity, Honesty, and Justice</a:t>
            </a:r>
            <a:endParaRPr lang="en-GB">
              <a:solidFill>
                <a:schemeClr val="bg1"/>
              </a:solidFill>
            </a:endParaRPr>
          </a:p>
        </p:txBody>
      </p:sp>
      <p:pic>
        <p:nvPicPr>
          <p:cNvPr id="11" name="Picture 2" descr="book cover">
            <a:extLst>
              <a:ext uri="{FF2B5EF4-FFF2-40B4-BE49-F238E27FC236}">
                <a16:creationId xmlns:a16="http://schemas.microsoft.com/office/drawing/2014/main" id="{D812A225-8593-A518-08AE-D4F8E03FD3BD}"/>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94491" y="1715407"/>
            <a:ext cx="2651125" cy="4241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7A899ECD-D810-294D-8B64-EECFBF1BBBEF}"/>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120221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A21DDE5C-82BD-FF95-5B95-0527A7D81133}"/>
              </a:ext>
            </a:extLst>
          </p:cNvPr>
          <p:cNvSpPr>
            <a:spLocks noGrp="1"/>
          </p:cNvSpPr>
          <p:nvPr>
            <p:ph type="title"/>
          </p:nvPr>
        </p:nvSpPr>
        <p:spPr>
          <a:xfrm>
            <a:off x="838200" y="669925"/>
            <a:ext cx="4508946" cy="1325563"/>
          </a:xfrm>
        </p:spPr>
        <p:txBody>
          <a:bodyPr anchor="b">
            <a:normAutofit/>
          </a:bodyPr>
          <a:lstStyle/>
          <a:p>
            <a:pPr algn="r"/>
            <a:r>
              <a:rPr lang="en-GB">
                <a:solidFill>
                  <a:schemeClr val="bg1"/>
                </a:solidFill>
              </a:rPr>
              <a:t>Objectivist Virtues</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492514-0B0E-41D5-3383-C2FCE9DB9FE2}"/>
              </a:ext>
            </a:extLst>
          </p:cNvPr>
          <p:cNvSpPr>
            <a:spLocks noGrp="1"/>
          </p:cNvSpPr>
          <p:nvPr>
            <p:ph idx="1"/>
          </p:nvPr>
        </p:nvSpPr>
        <p:spPr>
          <a:xfrm>
            <a:off x="1392667" y="2398957"/>
            <a:ext cx="9406666" cy="3526144"/>
          </a:xfrm>
        </p:spPr>
        <p:txBody>
          <a:bodyPr>
            <a:normAutofit/>
          </a:bodyPr>
          <a:lstStyle/>
          <a:p>
            <a:r>
              <a:rPr lang="en-GB" sz="1700" b="1" dirty="0">
                <a:solidFill>
                  <a:schemeClr val="bg1"/>
                </a:solidFill>
              </a:rPr>
              <a:t>Rationality</a:t>
            </a:r>
            <a:r>
              <a:rPr lang="en-GB" sz="1700" dirty="0">
                <a:solidFill>
                  <a:schemeClr val="bg1"/>
                </a:solidFill>
              </a:rPr>
              <a:t>: recognition and acceptance of </a:t>
            </a:r>
            <a:r>
              <a:rPr lang="en-GB" sz="1700" i="1" dirty="0">
                <a:solidFill>
                  <a:schemeClr val="bg1"/>
                </a:solidFill>
              </a:rPr>
              <a:t>reason</a:t>
            </a:r>
            <a:r>
              <a:rPr lang="en-GB" sz="1700" dirty="0">
                <a:solidFill>
                  <a:schemeClr val="bg1"/>
                </a:solidFill>
              </a:rPr>
              <a:t> as one’s only source of knowledge, one’s only judge of values, and one’s only source of action.</a:t>
            </a:r>
          </a:p>
          <a:p>
            <a:r>
              <a:rPr lang="en-GB" sz="1700" b="1" dirty="0">
                <a:solidFill>
                  <a:schemeClr val="bg1"/>
                </a:solidFill>
              </a:rPr>
              <a:t>Productiveness</a:t>
            </a:r>
            <a:r>
              <a:rPr lang="en-GB" sz="1700" dirty="0">
                <a:solidFill>
                  <a:schemeClr val="bg1"/>
                </a:solidFill>
              </a:rPr>
              <a:t>: recognises that </a:t>
            </a:r>
            <a:r>
              <a:rPr lang="en-GB" sz="1700" i="1" dirty="0">
                <a:solidFill>
                  <a:schemeClr val="bg1"/>
                </a:solidFill>
              </a:rPr>
              <a:t>productive work </a:t>
            </a:r>
            <a:r>
              <a:rPr lang="en-GB" sz="1700" dirty="0">
                <a:solidFill>
                  <a:schemeClr val="bg1"/>
                </a:solidFill>
              </a:rPr>
              <a:t>is the process by which one’s mind sustains one’s life.  Productive work being the consciously chosen pursuit of a productive career, however modest.</a:t>
            </a:r>
          </a:p>
          <a:p>
            <a:r>
              <a:rPr lang="en-GB" sz="1700" b="1" dirty="0">
                <a:solidFill>
                  <a:schemeClr val="bg1"/>
                </a:solidFill>
              </a:rPr>
              <a:t>Pride</a:t>
            </a:r>
            <a:r>
              <a:rPr lang="en-GB" sz="1700" dirty="0">
                <a:solidFill>
                  <a:schemeClr val="bg1"/>
                </a:solidFill>
              </a:rPr>
              <a:t>: as man is a being of self-made wealth, so he is of self-made soul.  One’s response to one’s power to achieve values, the pleasure one takes in one’s own efficacy.</a:t>
            </a:r>
          </a:p>
          <a:p>
            <a:r>
              <a:rPr lang="en-GB" sz="1700" b="1" dirty="0">
                <a:solidFill>
                  <a:schemeClr val="bg1"/>
                </a:solidFill>
              </a:rPr>
              <a:t>Independence</a:t>
            </a:r>
            <a:r>
              <a:rPr lang="en-GB" sz="1700" dirty="0">
                <a:solidFill>
                  <a:schemeClr val="bg1"/>
                </a:solidFill>
              </a:rPr>
              <a:t>: acceptance of the responsibility of accepting one’s own judgements and living by the work of one’s own mind.</a:t>
            </a:r>
          </a:p>
          <a:p>
            <a:r>
              <a:rPr lang="en-GB" sz="1700" b="1" dirty="0">
                <a:solidFill>
                  <a:schemeClr val="bg1"/>
                </a:solidFill>
              </a:rPr>
              <a:t>Integrity</a:t>
            </a:r>
            <a:r>
              <a:rPr lang="en-GB" sz="1700" dirty="0">
                <a:solidFill>
                  <a:schemeClr val="bg1"/>
                </a:solidFill>
              </a:rPr>
              <a:t>: one should never sacrifice one’s convictions to the opinions nor wishes of others.</a:t>
            </a:r>
          </a:p>
          <a:p>
            <a:r>
              <a:rPr lang="en-GB" sz="1700" b="1" dirty="0">
                <a:solidFill>
                  <a:schemeClr val="bg1"/>
                </a:solidFill>
              </a:rPr>
              <a:t>Honesty</a:t>
            </a:r>
            <a:r>
              <a:rPr lang="en-GB" sz="1700" dirty="0">
                <a:solidFill>
                  <a:schemeClr val="bg1"/>
                </a:solidFill>
              </a:rPr>
              <a:t>: one must never attempt to fake reality in any manner.</a:t>
            </a:r>
          </a:p>
          <a:p>
            <a:r>
              <a:rPr lang="en-GB" sz="1700" b="1" dirty="0">
                <a:solidFill>
                  <a:schemeClr val="bg1"/>
                </a:solidFill>
              </a:rPr>
              <a:t>Justice</a:t>
            </a:r>
            <a:r>
              <a:rPr lang="en-GB" sz="1700" dirty="0">
                <a:solidFill>
                  <a:schemeClr val="bg1"/>
                </a:solidFill>
              </a:rPr>
              <a:t>: one must never seek nor grant the unearned nor undeserved, neither in matter nor spirit</a:t>
            </a:r>
          </a:p>
          <a:p>
            <a:endParaRPr lang="en-GB" sz="1700" dirty="0">
              <a:solidFill>
                <a:schemeClr val="bg1"/>
              </a:solidFill>
            </a:endParaRPr>
          </a:p>
          <a:p>
            <a:endParaRPr lang="en-GB" sz="1700" dirty="0">
              <a:solidFill>
                <a:schemeClr val="bg1"/>
              </a:solidFill>
            </a:endParaRPr>
          </a:p>
          <a:p>
            <a:endParaRPr lang="en-GB" sz="1700" dirty="0">
              <a:solidFill>
                <a:schemeClr val="bg1"/>
              </a:solidFill>
            </a:endParaRPr>
          </a:p>
          <a:p>
            <a:endParaRPr lang="en-GB" sz="1700" dirty="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47E9B21F-D64E-14F8-BD3F-B565BB1983ED}"/>
              </a:ext>
            </a:extLst>
          </p:cNvPr>
          <p:cNvSpPr>
            <a:spLocks noGrp="1"/>
          </p:cNvSpPr>
          <p:nvPr>
            <p:ph type="sldNum" sz="quarter" idx="12"/>
          </p:nvPr>
        </p:nvSpPr>
        <p:spPr/>
        <p:txBody>
          <a:bodyPr/>
          <a:lstStyle/>
          <a:p>
            <a:fld id="{48F63A3B-78C7-47BE-AE5E-E10140E04643}" type="slidenum">
              <a:rPr lang="en-US" smtClean="0"/>
              <a:t>11</a:t>
            </a:fld>
            <a:endParaRPr lang="en-US" dirty="0"/>
          </a:p>
        </p:txBody>
      </p:sp>
    </p:spTree>
    <p:extLst>
      <p:ext uri="{BB962C8B-B14F-4D97-AF65-F5344CB8AC3E}">
        <p14:creationId xmlns:p14="http://schemas.microsoft.com/office/powerpoint/2010/main" val="81775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C3DB6CE-B855-4AD2-8FB5-3C271542C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F88A5-FDEE-0AB8-7E11-B4F9AC96A7C4}"/>
              </a:ext>
            </a:extLst>
          </p:cNvPr>
          <p:cNvSpPr>
            <a:spLocks noGrp="1"/>
          </p:cNvSpPr>
          <p:nvPr>
            <p:ph type="title"/>
          </p:nvPr>
        </p:nvSpPr>
        <p:spPr>
          <a:xfrm>
            <a:off x="838200" y="1113157"/>
            <a:ext cx="4797354" cy="3103030"/>
          </a:xfrm>
        </p:spPr>
        <p:txBody>
          <a:bodyPr vert="horz" lIns="91440" tIns="45720" rIns="91440" bIns="45720" rtlCol="0" anchor="b">
            <a:normAutofit/>
          </a:bodyPr>
          <a:lstStyle/>
          <a:p>
            <a:r>
              <a:rPr lang="en-US" kern="1200">
                <a:solidFill>
                  <a:schemeClr val="tx1"/>
                </a:solidFill>
                <a:latin typeface="+mj-lt"/>
                <a:ea typeface="+mj-ea"/>
                <a:cs typeface="+mj-cs"/>
              </a:rPr>
              <a:t>The Virtue of Selfishness</a:t>
            </a:r>
          </a:p>
        </p:txBody>
      </p:sp>
      <p:sp>
        <p:nvSpPr>
          <p:cNvPr id="6" name="TextBox 5">
            <a:extLst>
              <a:ext uri="{FF2B5EF4-FFF2-40B4-BE49-F238E27FC236}">
                <a16:creationId xmlns:a16="http://schemas.microsoft.com/office/drawing/2014/main" id="{0159FFFC-6691-003E-8198-A9DD07FDEAA8}"/>
              </a:ext>
            </a:extLst>
          </p:cNvPr>
          <p:cNvSpPr txBox="1"/>
          <p:nvPr/>
        </p:nvSpPr>
        <p:spPr>
          <a:xfrm>
            <a:off x="5263242" y="1942964"/>
            <a:ext cx="6694714" cy="1481799"/>
          </a:xfrm>
          <a:prstGeom prst="rect">
            <a:avLst/>
          </a:prstGeom>
        </p:spPr>
        <p:txBody>
          <a:bodyPr vert="horz" lIns="91440" tIns="45720" rIns="91440" bIns="45720" rtlCol="0">
            <a:normAutofit/>
          </a:bodyPr>
          <a:lstStyle/>
          <a:p>
            <a:pPr defTabSz="914400">
              <a:lnSpc>
                <a:spcPct val="90000"/>
              </a:lnSpc>
              <a:spcBef>
                <a:spcPts val="1000"/>
              </a:spcBef>
            </a:pPr>
            <a:r>
              <a:rPr lang="en-US" i="1" kern="1200" dirty="0">
                <a:latin typeface="+mn-lt"/>
                <a:ea typeface="+mn-ea"/>
                <a:cs typeface="+mn-cs"/>
              </a:rPr>
              <a:t>In popular usage, the word “selfishness” is a synonym of evil; the image it conjures is of a murderous brute who tramples over piles of corpses to achieve his own ends, who cares for no living being and pursues nothing but the gratification of the mindless whims of any immediate moment </a:t>
            </a:r>
            <a:r>
              <a:rPr lang="en-US" kern="1200" dirty="0">
                <a:latin typeface="+mn-lt"/>
                <a:ea typeface="+mn-ea"/>
                <a:cs typeface="+mn-cs"/>
              </a:rPr>
              <a:t>– Ayn Rand</a:t>
            </a:r>
          </a:p>
        </p:txBody>
      </p:sp>
      <p:sp>
        <p:nvSpPr>
          <p:cNvPr id="9" name="Slide Number Placeholder 8">
            <a:extLst>
              <a:ext uri="{FF2B5EF4-FFF2-40B4-BE49-F238E27FC236}">
                <a16:creationId xmlns:a16="http://schemas.microsoft.com/office/drawing/2014/main" id="{F08BE5BC-6FA2-E8AD-61DE-E0967E1936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8F63A3B-78C7-47BE-AE5E-E10140E04643}" type="slidenum">
              <a:rPr lang="en-US">
                <a:solidFill>
                  <a:srgbClr val="FFFFFF"/>
                </a:solidFill>
              </a:rPr>
              <a:pPr defTabSz="914400">
                <a:spcAft>
                  <a:spcPts val="600"/>
                </a:spcAft>
              </a:pPr>
              <a:t>12</a:t>
            </a:fld>
            <a:endParaRPr lang="en-US">
              <a:solidFill>
                <a:srgbClr val="FFFFFF"/>
              </a:solidFill>
            </a:endParaRPr>
          </a:p>
        </p:txBody>
      </p:sp>
      <p:sp>
        <p:nvSpPr>
          <p:cNvPr id="4" name="TextBox 3">
            <a:extLst>
              <a:ext uri="{FF2B5EF4-FFF2-40B4-BE49-F238E27FC236}">
                <a16:creationId xmlns:a16="http://schemas.microsoft.com/office/drawing/2014/main" id="{3A6E7C79-11B3-45C2-ED15-1FDCAC535C5D}"/>
              </a:ext>
            </a:extLst>
          </p:cNvPr>
          <p:cNvSpPr txBox="1"/>
          <p:nvPr/>
        </p:nvSpPr>
        <p:spPr>
          <a:xfrm>
            <a:off x="5263242" y="649479"/>
            <a:ext cx="6694715" cy="923330"/>
          </a:xfrm>
          <a:prstGeom prst="rect">
            <a:avLst/>
          </a:prstGeom>
          <a:noFill/>
        </p:spPr>
        <p:txBody>
          <a:bodyPr wrap="square" rtlCol="0">
            <a:spAutoFit/>
          </a:bodyPr>
          <a:lstStyle/>
          <a:p>
            <a:pPr>
              <a:spcAft>
                <a:spcPts val="600"/>
              </a:spcAft>
            </a:pPr>
            <a:r>
              <a:rPr lang="en-GB" b="1" i="1" dirty="0">
                <a:effectLst/>
                <a:latin typeface="Open Sans" panose="020B0606030504020204" pitchFamily="34" charset="0"/>
              </a:rPr>
              <a:t>Selfishness</a:t>
            </a:r>
            <a:r>
              <a:rPr lang="en-GB" b="0" i="1" dirty="0">
                <a:effectLst/>
                <a:latin typeface="Open Sans" panose="020B0606030504020204" pitchFamily="34" charset="0"/>
              </a:rPr>
              <a:t>: the quality or state of being </a:t>
            </a:r>
            <a:r>
              <a:rPr lang="en-GB" b="0" i="1" u="none" strike="noStrike" dirty="0">
                <a:effectLst/>
                <a:latin typeface="Open Sans" panose="020B0606030504020204" pitchFamily="34" charset="0"/>
                <a:hlinkClick r:id="rId3">
                  <a:extLst>
                    <a:ext uri="{A12FA001-AC4F-418D-AE19-62706E023703}">
                      <ahyp:hlinkClr xmlns:ahyp="http://schemas.microsoft.com/office/drawing/2018/hyperlinkcolor" val="tx"/>
                    </a:ext>
                  </a:extLst>
                </a:hlinkClick>
              </a:rPr>
              <a:t>selfish</a:t>
            </a:r>
            <a:r>
              <a:rPr lang="en-GB" b="0" i="1" dirty="0">
                <a:effectLst/>
                <a:latin typeface="Open Sans" panose="020B0606030504020204" pitchFamily="34" charset="0"/>
              </a:rPr>
              <a:t> </a:t>
            </a:r>
            <a:r>
              <a:rPr lang="en-GB" b="1" i="1" dirty="0">
                <a:effectLst/>
                <a:latin typeface="Open Sans" panose="020B0606030504020204" pitchFamily="34" charset="0"/>
              </a:rPr>
              <a:t>: </a:t>
            </a:r>
            <a:r>
              <a:rPr lang="en-GB" b="0" i="1" dirty="0">
                <a:effectLst/>
                <a:latin typeface="Open Sans" panose="020B0606030504020204" pitchFamily="34" charset="0"/>
              </a:rPr>
              <a:t>a concern for one's own welfare or advantage at the expense of or in disregard of others </a:t>
            </a:r>
            <a:r>
              <a:rPr lang="en-GB" b="1" i="1" dirty="0">
                <a:effectLst/>
                <a:latin typeface="Open Sans" panose="020B0606030504020204" pitchFamily="34" charset="0"/>
              </a:rPr>
              <a:t>: </a:t>
            </a:r>
            <a:r>
              <a:rPr lang="en-GB" b="0" i="1" dirty="0">
                <a:effectLst/>
                <a:latin typeface="Open Sans" panose="020B0606030504020204" pitchFamily="34" charset="0"/>
              </a:rPr>
              <a:t>excessive interest in oneself </a:t>
            </a:r>
            <a:r>
              <a:rPr lang="en-GB" b="0" i="0" dirty="0">
                <a:effectLst/>
                <a:latin typeface="Open Sans" panose="020B0606030504020204" pitchFamily="34" charset="0"/>
              </a:rPr>
              <a:t>– Merriam-Webster</a:t>
            </a:r>
            <a:endParaRPr lang="en-GB" dirty="0"/>
          </a:p>
        </p:txBody>
      </p:sp>
      <p:sp>
        <p:nvSpPr>
          <p:cNvPr id="7" name="TextBox 6">
            <a:extLst>
              <a:ext uri="{FF2B5EF4-FFF2-40B4-BE49-F238E27FC236}">
                <a16:creationId xmlns:a16="http://schemas.microsoft.com/office/drawing/2014/main" id="{3A4EC84A-05DC-43A2-C714-9280892FEE2E}"/>
              </a:ext>
            </a:extLst>
          </p:cNvPr>
          <p:cNvSpPr txBox="1"/>
          <p:nvPr/>
        </p:nvSpPr>
        <p:spPr>
          <a:xfrm>
            <a:off x="5263241" y="3429000"/>
            <a:ext cx="6694715" cy="369332"/>
          </a:xfrm>
          <a:prstGeom prst="rect">
            <a:avLst/>
          </a:prstGeom>
          <a:noFill/>
        </p:spPr>
        <p:txBody>
          <a:bodyPr wrap="square" rtlCol="0">
            <a:spAutoFit/>
          </a:bodyPr>
          <a:lstStyle/>
          <a:p>
            <a:pPr>
              <a:spcAft>
                <a:spcPts val="600"/>
              </a:spcAft>
            </a:pPr>
            <a:r>
              <a:rPr lang="en-GB" b="1" i="1" dirty="0">
                <a:effectLst/>
                <a:latin typeface="Open Sans" panose="020B0606030504020204" pitchFamily="34" charset="0"/>
              </a:rPr>
              <a:t>Selfishness</a:t>
            </a:r>
            <a:r>
              <a:rPr lang="en-GB" b="0" i="1" dirty="0">
                <a:effectLst/>
                <a:latin typeface="Open Sans" panose="020B0606030504020204" pitchFamily="34" charset="0"/>
              </a:rPr>
              <a:t>: concern with one’s own interests </a:t>
            </a:r>
            <a:r>
              <a:rPr lang="en-GB" b="0" i="0" dirty="0">
                <a:effectLst/>
                <a:latin typeface="Open Sans" panose="020B0606030504020204" pitchFamily="34" charset="0"/>
              </a:rPr>
              <a:t>– Ayn Rand</a:t>
            </a:r>
            <a:endParaRPr lang="en-GB" dirty="0"/>
          </a:p>
        </p:txBody>
      </p:sp>
      <p:sp>
        <p:nvSpPr>
          <p:cNvPr id="8" name="TextBox 7">
            <a:extLst>
              <a:ext uri="{FF2B5EF4-FFF2-40B4-BE49-F238E27FC236}">
                <a16:creationId xmlns:a16="http://schemas.microsoft.com/office/drawing/2014/main" id="{0DC7BC33-4755-63BD-F46C-D099F205ABAA}"/>
              </a:ext>
            </a:extLst>
          </p:cNvPr>
          <p:cNvSpPr txBox="1"/>
          <p:nvPr/>
        </p:nvSpPr>
        <p:spPr>
          <a:xfrm>
            <a:off x="5263241" y="4130827"/>
            <a:ext cx="7113814" cy="646331"/>
          </a:xfrm>
          <a:prstGeom prst="rect">
            <a:avLst/>
          </a:prstGeom>
          <a:noFill/>
        </p:spPr>
        <p:txBody>
          <a:bodyPr wrap="square" rtlCol="0">
            <a:spAutoFit/>
          </a:bodyPr>
          <a:lstStyle/>
          <a:p>
            <a:pPr>
              <a:spcAft>
                <a:spcPts val="600"/>
              </a:spcAft>
            </a:pPr>
            <a:r>
              <a:rPr lang="en-GB" b="1" i="1" dirty="0">
                <a:effectLst/>
                <a:latin typeface="Open Sans" panose="020B0606030504020204" pitchFamily="34" charset="0"/>
              </a:rPr>
              <a:t>Self-interest</a:t>
            </a:r>
            <a:r>
              <a:rPr lang="en-GB" b="0" i="1" dirty="0">
                <a:effectLst/>
                <a:latin typeface="Open Sans" panose="020B0606030504020204" pitchFamily="34" charset="0"/>
              </a:rPr>
              <a:t>: a concern for one's own advantage and well-being; one's own interest or advantage</a:t>
            </a:r>
            <a:r>
              <a:rPr lang="en-GB" b="0" i="0" dirty="0">
                <a:effectLst/>
                <a:latin typeface="Open Sans" panose="020B0606030504020204" pitchFamily="34" charset="0"/>
              </a:rPr>
              <a:t> – Merriam-Webster</a:t>
            </a:r>
            <a:endParaRPr lang="en-GB" dirty="0"/>
          </a:p>
        </p:txBody>
      </p:sp>
    </p:spTree>
    <p:extLst>
      <p:ext uri="{BB962C8B-B14F-4D97-AF65-F5344CB8AC3E}">
        <p14:creationId xmlns:p14="http://schemas.microsoft.com/office/powerpoint/2010/main" val="26542821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6659C6F-A29D-4D83-86DA-5B0289733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3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F88A5-FDEE-0AB8-7E11-B4F9AC96A7C4}"/>
              </a:ext>
            </a:extLst>
          </p:cNvPr>
          <p:cNvSpPr>
            <a:spLocks noGrp="1"/>
          </p:cNvSpPr>
          <p:nvPr>
            <p:ph type="title"/>
          </p:nvPr>
        </p:nvSpPr>
        <p:spPr>
          <a:xfrm>
            <a:off x="838200" y="1115219"/>
            <a:ext cx="5395912" cy="2387600"/>
          </a:xfrm>
        </p:spPr>
        <p:txBody>
          <a:bodyPr vert="horz" lIns="91440" tIns="45720" rIns="91440" bIns="45720" rtlCol="0" anchor="b">
            <a:normAutofit/>
          </a:bodyPr>
          <a:lstStyle/>
          <a:p>
            <a:r>
              <a:rPr lang="en-US" sz="5000" kern="1200">
                <a:solidFill>
                  <a:schemeClr val="bg1"/>
                </a:solidFill>
                <a:latin typeface="+mj-lt"/>
                <a:ea typeface="+mj-ea"/>
                <a:cs typeface="+mj-cs"/>
              </a:rPr>
              <a:t>The Virtue of Selfishness: Looters</a:t>
            </a:r>
          </a:p>
        </p:txBody>
      </p:sp>
      <p:sp>
        <p:nvSpPr>
          <p:cNvPr id="4" name="TextBox 3">
            <a:extLst>
              <a:ext uri="{FF2B5EF4-FFF2-40B4-BE49-F238E27FC236}">
                <a16:creationId xmlns:a16="http://schemas.microsoft.com/office/drawing/2014/main" id="{3A6E7C79-11B3-45C2-ED15-1FDCAC535C5D}"/>
              </a:ext>
            </a:extLst>
          </p:cNvPr>
          <p:cNvSpPr txBox="1"/>
          <p:nvPr/>
        </p:nvSpPr>
        <p:spPr>
          <a:xfrm>
            <a:off x="6515099" y="511417"/>
            <a:ext cx="5395912" cy="1655762"/>
          </a:xfrm>
          <a:prstGeom prst="rect">
            <a:avLst/>
          </a:prstGeom>
        </p:spPr>
        <p:txBody>
          <a:bodyPr vert="horz" lIns="91440" tIns="45720" rIns="91440" bIns="45720" rtlCol="0">
            <a:normAutofit/>
          </a:bodyPr>
          <a:lstStyle/>
          <a:p>
            <a:pPr defTabSz="914400">
              <a:lnSpc>
                <a:spcPct val="90000"/>
              </a:lnSpc>
              <a:spcBef>
                <a:spcPts val="1000"/>
              </a:spcBef>
              <a:spcAft>
                <a:spcPts val="600"/>
              </a:spcAft>
            </a:pPr>
            <a:r>
              <a:rPr lang="en-US" i="1" kern="1200" dirty="0">
                <a:solidFill>
                  <a:schemeClr val="bg1"/>
                </a:solidFill>
                <a:latin typeface="+mn-lt"/>
                <a:ea typeface="+mn-ea"/>
                <a:cs typeface="+mn-cs"/>
              </a:rPr>
              <a:t>If some men attempt to survive by means of brute force or fraud, by looting, robbing, cheating or enslaving the men who produce, it still remains that their survival is made possible only by their victims, only by the men who choose to think and to produce the goods which they, the looters are seizing.</a:t>
            </a:r>
          </a:p>
        </p:txBody>
      </p:sp>
      <p:cxnSp>
        <p:nvCxnSpPr>
          <p:cNvPr id="33" name="Straight Connector 3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a:extLst>
              <a:ext uri="{FF2B5EF4-FFF2-40B4-BE49-F238E27FC236}">
                <a16:creationId xmlns:a16="http://schemas.microsoft.com/office/drawing/2014/main" id="{FE701C1B-F359-BA53-495F-4F78112079B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8F63A3B-78C7-47BE-AE5E-E10140E04643}" type="slidenum">
              <a:rPr lang="en-US">
                <a:solidFill>
                  <a:srgbClr val="FFFFFF"/>
                </a:solidFill>
              </a:rPr>
              <a:pPr defTabSz="914400">
                <a:spcAft>
                  <a:spcPts val="600"/>
                </a:spcAft>
              </a:pPr>
              <a:t>13</a:t>
            </a:fld>
            <a:endParaRPr lang="en-US">
              <a:solidFill>
                <a:srgbClr val="FFFFFF"/>
              </a:solidFill>
            </a:endParaRPr>
          </a:p>
        </p:txBody>
      </p:sp>
      <p:sp>
        <p:nvSpPr>
          <p:cNvPr id="5" name="TextBox 4">
            <a:extLst>
              <a:ext uri="{FF2B5EF4-FFF2-40B4-BE49-F238E27FC236}">
                <a16:creationId xmlns:a16="http://schemas.microsoft.com/office/drawing/2014/main" id="{F8A2FA27-C100-62EE-DFD6-EFF63D2BC398}"/>
              </a:ext>
            </a:extLst>
          </p:cNvPr>
          <p:cNvSpPr txBox="1"/>
          <p:nvPr/>
        </p:nvSpPr>
        <p:spPr>
          <a:xfrm>
            <a:off x="6515099" y="3293776"/>
            <a:ext cx="5138134" cy="830453"/>
          </a:xfrm>
          <a:prstGeom prst="rect">
            <a:avLst/>
          </a:prstGeom>
        </p:spPr>
        <p:txBody>
          <a:bodyPr vert="horz" lIns="91440" tIns="45720" rIns="91440" bIns="45720" rtlCol="0" anchor="ctr">
            <a:noAutofit/>
          </a:bodyPr>
          <a:lstStyle/>
          <a:p>
            <a:pPr defTabSz="914400">
              <a:lnSpc>
                <a:spcPct val="90000"/>
              </a:lnSpc>
              <a:spcBef>
                <a:spcPts val="1000"/>
              </a:spcBef>
            </a:pPr>
            <a:r>
              <a:rPr lang="en-US" i="1" dirty="0">
                <a:solidFill>
                  <a:schemeClr val="bg1"/>
                </a:solidFill>
              </a:rPr>
              <a:t>If some men do not choose to think, but survive by imitating and repeating … never making an effort to understand their own work, it still remains true that their survival is made possible only by those who did choose to think and to discover the motions they are repeating.</a:t>
            </a:r>
          </a:p>
        </p:txBody>
      </p:sp>
      <p:sp>
        <p:nvSpPr>
          <p:cNvPr id="11" name="TextBox 10">
            <a:extLst>
              <a:ext uri="{FF2B5EF4-FFF2-40B4-BE49-F238E27FC236}">
                <a16:creationId xmlns:a16="http://schemas.microsoft.com/office/drawing/2014/main" id="{329518F1-269A-F223-B833-020B45CE416B}"/>
              </a:ext>
            </a:extLst>
          </p:cNvPr>
          <p:cNvSpPr txBox="1"/>
          <p:nvPr/>
        </p:nvSpPr>
        <p:spPr>
          <a:xfrm>
            <a:off x="3536156" y="5046473"/>
            <a:ext cx="6691577" cy="1000274"/>
          </a:xfrm>
          <a:prstGeom prst="rect">
            <a:avLst/>
          </a:prstGeom>
          <a:noFill/>
        </p:spPr>
        <p:txBody>
          <a:bodyPr wrap="square" rtlCol="0">
            <a:spAutoFit/>
          </a:bodyPr>
          <a:lstStyle/>
          <a:p>
            <a:pPr>
              <a:spcAft>
                <a:spcPts val="600"/>
              </a:spcAft>
            </a:pPr>
            <a:r>
              <a:rPr lang="en-GB" i="1" dirty="0">
                <a:solidFill>
                  <a:schemeClr val="bg1"/>
                </a:solidFill>
              </a:rPr>
              <a:t>Man’s right to exist for his own sake, for his own self-interest</a:t>
            </a:r>
          </a:p>
          <a:p>
            <a:pPr>
              <a:spcAft>
                <a:spcPts val="600"/>
              </a:spcAft>
            </a:pPr>
            <a:r>
              <a:rPr lang="en-GB" i="1" dirty="0">
                <a:solidFill>
                  <a:schemeClr val="bg1"/>
                </a:solidFill>
              </a:rPr>
              <a:t>[does not lead to] his right to sacrifice others.  It is not a license to </a:t>
            </a:r>
            <a:br>
              <a:rPr lang="en-GB" i="1" dirty="0">
                <a:solidFill>
                  <a:schemeClr val="bg1"/>
                </a:solidFill>
              </a:rPr>
            </a:br>
            <a:r>
              <a:rPr lang="en-GB" i="1" dirty="0">
                <a:solidFill>
                  <a:schemeClr val="bg1"/>
                </a:solidFill>
              </a:rPr>
              <a:t>“do as he pleases”. </a:t>
            </a:r>
          </a:p>
        </p:txBody>
      </p:sp>
    </p:spTree>
    <p:extLst>
      <p:ext uri="{BB962C8B-B14F-4D97-AF65-F5344CB8AC3E}">
        <p14:creationId xmlns:p14="http://schemas.microsoft.com/office/powerpoint/2010/main" val="3648033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B19D57-7E20-55CA-444E-D4DB51E451E4}"/>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Egoism</a:t>
            </a:r>
          </a:p>
        </p:txBody>
      </p:sp>
      <p:sp>
        <p:nvSpPr>
          <p:cNvPr id="4" name="TextBox 3">
            <a:extLst>
              <a:ext uri="{FF2B5EF4-FFF2-40B4-BE49-F238E27FC236}">
                <a16:creationId xmlns:a16="http://schemas.microsoft.com/office/drawing/2014/main" id="{1562151C-1A3F-F019-57D1-C7CD011070DA}"/>
              </a:ext>
            </a:extLst>
          </p:cNvPr>
          <p:cNvSpPr txBox="1"/>
          <p:nvPr/>
        </p:nvSpPr>
        <p:spPr>
          <a:xfrm>
            <a:off x="701306" y="2112579"/>
            <a:ext cx="10866990" cy="1153940"/>
          </a:xfrm>
          <a:prstGeom prst="rect">
            <a:avLst/>
          </a:prstGeom>
          <a:noFill/>
        </p:spPr>
        <p:txBody>
          <a:bodyPr wrap="square" rtlCol="0">
            <a:spAutoFit/>
          </a:bodyPr>
          <a:lstStyle/>
          <a:p>
            <a:pPr defTabSz="566928">
              <a:spcAft>
                <a:spcPts val="600"/>
              </a:spcAft>
            </a:pPr>
            <a:r>
              <a:rPr lang="en-GB" sz="2232" b="1" kern="1200" dirty="0">
                <a:solidFill>
                  <a:srgbClr val="212529"/>
                </a:solidFill>
              </a:rPr>
              <a:t>Egoism</a:t>
            </a:r>
            <a:r>
              <a:rPr lang="en-GB" sz="2232" i="1" kern="1200" dirty="0">
                <a:solidFill>
                  <a:srgbClr val="212529"/>
                </a:solidFill>
              </a:rPr>
              <a:t>: </a:t>
            </a:r>
            <a:r>
              <a:rPr lang="en-GB" sz="2232" i="1" kern="1200" dirty="0">
                <a:solidFill>
                  <a:schemeClr val="tx1"/>
                </a:solidFill>
              </a:rPr>
              <a:t>a doctrine that individual self-interest is the actual motive of all conscious action; a doctrine that individual self-interest is the valid end of all actions; excessive concern for oneself with or without exaggerated feelings of self-importance </a:t>
            </a:r>
            <a:r>
              <a:rPr lang="en-GB" sz="2232" kern="1200" dirty="0">
                <a:solidFill>
                  <a:srgbClr val="212529"/>
                </a:solidFill>
              </a:rPr>
              <a:t>– Merriam-Webster</a:t>
            </a:r>
            <a:endParaRPr lang="en-GB" dirty="0"/>
          </a:p>
        </p:txBody>
      </p:sp>
      <p:sp>
        <p:nvSpPr>
          <p:cNvPr id="5" name="TextBox 4">
            <a:extLst>
              <a:ext uri="{FF2B5EF4-FFF2-40B4-BE49-F238E27FC236}">
                <a16:creationId xmlns:a16="http://schemas.microsoft.com/office/drawing/2014/main" id="{A2BA7FA3-956F-F870-B888-DECAA026DF72}"/>
              </a:ext>
            </a:extLst>
          </p:cNvPr>
          <p:cNvSpPr txBox="1"/>
          <p:nvPr/>
        </p:nvSpPr>
        <p:spPr>
          <a:xfrm>
            <a:off x="701306" y="3591482"/>
            <a:ext cx="10624375" cy="1153940"/>
          </a:xfrm>
          <a:prstGeom prst="rect">
            <a:avLst/>
          </a:prstGeom>
          <a:noFill/>
        </p:spPr>
        <p:txBody>
          <a:bodyPr wrap="square" rtlCol="0">
            <a:spAutoFit/>
          </a:bodyPr>
          <a:lstStyle/>
          <a:p>
            <a:pPr defTabSz="566928">
              <a:spcAft>
                <a:spcPts val="600"/>
              </a:spcAft>
            </a:pPr>
            <a:r>
              <a:rPr lang="en-GB" sz="2232" b="1" kern="1200" dirty="0">
                <a:solidFill>
                  <a:srgbClr val="212529"/>
                </a:solidFill>
              </a:rPr>
              <a:t>Egoism</a:t>
            </a:r>
            <a:r>
              <a:rPr lang="en-GB" sz="2232" i="1" kern="1200" dirty="0">
                <a:solidFill>
                  <a:srgbClr val="212529"/>
                </a:solidFill>
              </a:rPr>
              <a:t>: </a:t>
            </a:r>
            <a:r>
              <a:rPr lang="en-GB" sz="2232" i="1" kern="1200" dirty="0">
                <a:solidFill>
                  <a:schemeClr val="tx1"/>
                </a:solidFill>
              </a:rPr>
              <a:t>a doctrine that individual self-interest is the actual motive of all conscious action; a doctrine that individual self-interest is the valid end of all actions; </a:t>
            </a:r>
            <a:r>
              <a:rPr lang="en-GB" sz="2232" i="1" strike="sngStrike" kern="1200" dirty="0">
                <a:solidFill>
                  <a:schemeClr val="tx1"/>
                </a:solidFill>
              </a:rPr>
              <a:t>excessive concern for oneself with or without exaggerated feelings of self-importance </a:t>
            </a:r>
            <a:r>
              <a:rPr lang="en-GB" sz="2232" kern="1200" dirty="0">
                <a:solidFill>
                  <a:srgbClr val="212529"/>
                </a:solidFill>
              </a:rPr>
              <a:t>– Ayn Rand</a:t>
            </a:r>
            <a:endParaRPr lang="en-GB" dirty="0"/>
          </a:p>
        </p:txBody>
      </p:sp>
      <p:sp>
        <p:nvSpPr>
          <p:cNvPr id="7" name="TextBox 6">
            <a:extLst>
              <a:ext uri="{FF2B5EF4-FFF2-40B4-BE49-F238E27FC236}">
                <a16:creationId xmlns:a16="http://schemas.microsoft.com/office/drawing/2014/main" id="{F384B243-7B46-DFC7-DE30-5345B72A4FF0}"/>
              </a:ext>
            </a:extLst>
          </p:cNvPr>
          <p:cNvSpPr txBox="1"/>
          <p:nvPr/>
        </p:nvSpPr>
        <p:spPr>
          <a:xfrm>
            <a:off x="701306" y="5022395"/>
            <a:ext cx="11696755" cy="779316"/>
          </a:xfrm>
          <a:prstGeom prst="rect">
            <a:avLst/>
          </a:prstGeom>
          <a:noFill/>
        </p:spPr>
        <p:txBody>
          <a:bodyPr wrap="square" rtlCol="0">
            <a:spAutoFit/>
          </a:bodyPr>
          <a:lstStyle/>
          <a:p>
            <a:pPr defTabSz="566928">
              <a:spcAft>
                <a:spcPts val="600"/>
              </a:spcAft>
            </a:pPr>
            <a:r>
              <a:rPr lang="en-GB" sz="2232" b="1" kern="1200" dirty="0">
                <a:solidFill>
                  <a:schemeClr val="tx1"/>
                </a:solidFill>
                <a:latin typeface="+mn-lt"/>
                <a:ea typeface="+mn-ea"/>
                <a:cs typeface="+mn-cs"/>
              </a:rPr>
              <a:t>Egotism</a:t>
            </a:r>
            <a:r>
              <a:rPr lang="en-GB" sz="2232" kern="1200" dirty="0">
                <a:solidFill>
                  <a:schemeClr val="tx1"/>
                </a:solidFill>
                <a:latin typeface="+mn-lt"/>
                <a:ea typeface="+mn-ea"/>
                <a:cs typeface="+mn-cs"/>
              </a:rPr>
              <a:t>: </a:t>
            </a:r>
            <a:r>
              <a:rPr lang="en-GB" sz="2232" i="1" dirty="0"/>
              <a:t>excessive use of the first person singular personal pronoun; the practice of talking about oneself too much; an exaggerated sense of self-importance </a:t>
            </a:r>
            <a:r>
              <a:rPr lang="en-GB" sz="2232" dirty="0"/>
              <a:t>– Merriam-Webster</a:t>
            </a:r>
            <a:endParaRPr lang="en-GB" dirty="0"/>
          </a:p>
        </p:txBody>
      </p:sp>
      <p:sp>
        <p:nvSpPr>
          <p:cNvPr id="8" name="Slide Number Placeholder 7">
            <a:extLst>
              <a:ext uri="{FF2B5EF4-FFF2-40B4-BE49-F238E27FC236}">
                <a16:creationId xmlns:a16="http://schemas.microsoft.com/office/drawing/2014/main" id="{FFA19696-A3D2-A4CD-F275-A2A7D7396579}"/>
              </a:ext>
            </a:extLst>
          </p:cNvPr>
          <p:cNvSpPr>
            <a:spLocks noGrp="1"/>
          </p:cNvSpPr>
          <p:nvPr>
            <p:ph type="sldNum" sz="quarter" idx="12"/>
          </p:nvPr>
        </p:nvSpPr>
        <p:spPr/>
        <p:txBody>
          <a:bodyPr/>
          <a:lstStyle/>
          <a:p>
            <a:fld id="{48F63A3B-78C7-47BE-AE5E-E10140E04643}" type="slidenum">
              <a:rPr lang="en-US" smtClean="0"/>
              <a:t>14</a:t>
            </a:fld>
            <a:endParaRPr lang="en-US" dirty="0"/>
          </a:p>
        </p:txBody>
      </p:sp>
    </p:spTree>
    <p:extLst>
      <p:ext uri="{BB962C8B-B14F-4D97-AF65-F5344CB8AC3E}">
        <p14:creationId xmlns:p14="http://schemas.microsoft.com/office/powerpoint/2010/main" val="313749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A43FED-E110-2B03-8CA9-2CF035350639}"/>
              </a:ext>
            </a:extLst>
          </p:cNvPr>
          <p:cNvSpPr>
            <a:spLocks noGrp="1"/>
          </p:cNvSpPr>
          <p:nvPr>
            <p:ph type="title"/>
          </p:nvPr>
        </p:nvSpPr>
        <p:spPr>
          <a:xfrm>
            <a:off x="3501896" y="1271675"/>
            <a:ext cx="5505441" cy="2387600"/>
          </a:xfrm>
        </p:spPr>
        <p:txBody>
          <a:bodyPr vert="horz" lIns="91440" tIns="45720" rIns="91440" bIns="45720" rtlCol="0" anchor="b">
            <a:normAutofit/>
          </a:bodyPr>
          <a:lstStyle/>
          <a:p>
            <a:pPr algn="ctr"/>
            <a:r>
              <a:rPr lang="en-US" sz="4200" kern="1200">
                <a:solidFill>
                  <a:schemeClr val="bg1"/>
                </a:solidFill>
                <a:latin typeface="+mj-lt"/>
                <a:ea typeface="+mj-ea"/>
                <a:cs typeface="+mj-cs"/>
              </a:rPr>
              <a:t>Rand on this and that</a:t>
            </a:r>
          </a:p>
        </p:txBody>
      </p:sp>
      <p:sp>
        <p:nvSpPr>
          <p:cNvPr id="3" name="Text Placeholder 2">
            <a:extLst>
              <a:ext uri="{FF2B5EF4-FFF2-40B4-BE49-F238E27FC236}">
                <a16:creationId xmlns:a16="http://schemas.microsoft.com/office/drawing/2014/main" id="{B7E1A2A9-CA9A-3E6D-8B54-CD63828C7993}"/>
              </a:ext>
            </a:extLst>
          </p:cNvPr>
          <p:cNvSpPr>
            <a:spLocks noGrp="1"/>
          </p:cNvSpPr>
          <p:nvPr>
            <p:ph type="body" idx="1"/>
          </p:nvPr>
        </p:nvSpPr>
        <p:spPr>
          <a:xfrm>
            <a:off x="2852213" y="3733084"/>
            <a:ext cx="6872548" cy="498917"/>
          </a:xfrm>
        </p:spPr>
        <p:txBody>
          <a:bodyPr vert="horz" lIns="91440" tIns="45720" rIns="91440" bIns="45720" rtlCol="0">
            <a:normAutofit/>
          </a:bodyPr>
          <a:lstStyle/>
          <a:p>
            <a:pPr marR="0" lvl="0" algn="ctr" fontAlgn="auto">
              <a:spcAft>
                <a:spcPts val="0"/>
              </a:spcAft>
              <a:buClrTx/>
              <a:buSzTx/>
              <a:tabLst/>
              <a:defRPr/>
            </a:pPr>
            <a:r>
              <a:rPr lang="en-US" sz="2000" kern="1200" dirty="0">
                <a:solidFill>
                  <a:schemeClr val="bg1"/>
                </a:solidFill>
                <a:latin typeface="+mn-lt"/>
                <a:ea typeface="+mn-ea"/>
                <a:cs typeface="+mn-cs"/>
              </a:rPr>
              <a:t>“Dragons don’t exist however sincere the belief that they do”</a:t>
            </a:r>
          </a:p>
        </p:txBody>
      </p:sp>
      <p:cxnSp>
        <p:nvCxnSpPr>
          <p:cNvPr id="30" name="Straight Connector 29">
            <a:extLst>
              <a:ext uri="{FF2B5EF4-FFF2-40B4-BE49-F238E27FC236}">
                <a16:creationId xmlns:a16="http://schemas.microsoft.com/office/drawing/2014/main" id="{FEA8332D-EA74-40A2-8709-00EDB23792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7240" y="3429000"/>
            <a:ext cx="0" cy="31648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358801C-1E89-48FF-B14F-D76A2EA14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4797" y="816429"/>
            <a:ext cx="8239647" cy="52251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AB88284F-ED00-40CA-B57D-89C49E8EC6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00357" y="272979"/>
            <a:ext cx="0" cy="290621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DBA50DF2-539D-2844-748A-02458674A203}"/>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2417331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6F15C-6E65-446C-E8F9-CA2EFFF0C3A1}"/>
              </a:ext>
            </a:extLst>
          </p:cNvPr>
          <p:cNvSpPr>
            <a:spLocks noGrp="1"/>
          </p:cNvSpPr>
          <p:nvPr>
            <p:ph type="title"/>
          </p:nvPr>
        </p:nvSpPr>
        <p:spPr/>
        <p:txBody>
          <a:bodyPr/>
          <a:lstStyle/>
          <a:p>
            <a:r>
              <a:rPr lang="en-GB"/>
              <a:t>Trade</a:t>
            </a:r>
            <a:endParaRPr lang="en-GB" dirty="0"/>
          </a:p>
        </p:txBody>
      </p:sp>
      <p:sp>
        <p:nvSpPr>
          <p:cNvPr id="4" name="TextBox 3">
            <a:extLst>
              <a:ext uri="{FF2B5EF4-FFF2-40B4-BE49-F238E27FC236}">
                <a16:creationId xmlns:a16="http://schemas.microsoft.com/office/drawing/2014/main" id="{8A28FF2B-4494-FCB2-55DD-F347ACD98DEC}"/>
              </a:ext>
            </a:extLst>
          </p:cNvPr>
          <p:cNvSpPr txBox="1"/>
          <p:nvPr/>
        </p:nvSpPr>
        <p:spPr>
          <a:xfrm>
            <a:off x="1049866" y="2201333"/>
            <a:ext cx="8551334" cy="923330"/>
          </a:xfrm>
          <a:prstGeom prst="rect">
            <a:avLst/>
          </a:prstGeom>
          <a:noFill/>
        </p:spPr>
        <p:txBody>
          <a:bodyPr wrap="square" rtlCol="0">
            <a:spAutoFit/>
          </a:bodyPr>
          <a:lstStyle/>
          <a:p>
            <a:r>
              <a:rPr lang="en-GB" b="1" dirty="0">
                <a:latin typeface="Helvetica Neue" panose="02000503000000020004" pitchFamily="2" charset="0"/>
              </a:rPr>
              <a:t>Trade</a:t>
            </a:r>
            <a:r>
              <a:rPr lang="en-GB" i="1" dirty="0">
                <a:latin typeface="Helvetica Neue" panose="02000503000000020004" pitchFamily="2" charset="0"/>
              </a:rPr>
              <a:t>: T</a:t>
            </a:r>
            <a:r>
              <a:rPr lang="en-GB" i="1" dirty="0">
                <a:effectLst/>
                <a:latin typeface="Helvetica Neue" panose="02000503000000020004" pitchFamily="2" charset="0"/>
              </a:rPr>
              <a:t>he only rational ethical principle for all human relationships, personal and social, private and public, spiritual and material.  </a:t>
            </a:r>
          </a:p>
          <a:p>
            <a:endParaRPr lang="en-GB" i="1" dirty="0"/>
          </a:p>
        </p:txBody>
      </p:sp>
      <p:sp>
        <p:nvSpPr>
          <p:cNvPr id="6" name="TextBox 5">
            <a:extLst>
              <a:ext uri="{FF2B5EF4-FFF2-40B4-BE49-F238E27FC236}">
                <a16:creationId xmlns:a16="http://schemas.microsoft.com/office/drawing/2014/main" id="{6C0DD231-262C-9D49-430D-DC59D28B5F59}"/>
              </a:ext>
            </a:extLst>
          </p:cNvPr>
          <p:cNvSpPr txBox="1"/>
          <p:nvPr/>
        </p:nvSpPr>
        <p:spPr>
          <a:xfrm>
            <a:off x="1049866" y="3454400"/>
            <a:ext cx="8873067" cy="646331"/>
          </a:xfrm>
          <a:prstGeom prst="rect">
            <a:avLst/>
          </a:prstGeom>
          <a:noFill/>
        </p:spPr>
        <p:txBody>
          <a:bodyPr wrap="square" rtlCol="0">
            <a:spAutoFit/>
          </a:bodyPr>
          <a:lstStyle/>
          <a:p>
            <a:r>
              <a:rPr lang="en-GB" b="1">
                <a:latin typeface="Helvetica Neue" panose="02000503000000020004" pitchFamily="2" charset="0"/>
              </a:rPr>
              <a:t>Trade</a:t>
            </a:r>
            <a:r>
              <a:rPr lang="en-GB" i="1">
                <a:latin typeface="Helvetica Neue" panose="02000503000000020004" pitchFamily="2" charset="0"/>
              </a:rPr>
              <a:t>: T</a:t>
            </a:r>
            <a:r>
              <a:rPr lang="en-GB" i="1">
                <a:effectLst/>
                <a:latin typeface="Helvetica Neue" panose="02000503000000020004" pitchFamily="2" charset="0"/>
              </a:rPr>
              <a:t>he act of dealing between humans who do not desire the unearned, who do not make sacrifices nor accept them, but rather exchange Value for Value.</a:t>
            </a:r>
            <a:endParaRPr lang="en-GB" i="1" dirty="0">
              <a:effectLst/>
              <a:latin typeface="Helvetica Neue" panose="02000503000000020004" pitchFamily="2" charset="0"/>
            </a:endParaRPr>
          </a:p>
        </p:txBody>
      </p:sp>
      <p:sp>
        <p:nvSpPr>
          <p:cNvPr id="7" name="TextBox 6">
            <a:extLst>
              <a:ext uri="{FF2B5EF4-FFF2-40B4-BE49-F238E27FC236}">
                <a16:creationId xmlns:a16="http://schemas.microsoft.com/office/drawing/2014/main" id="{6FE650D5-5347-CA23-DC4A-A71800589B7A}"/>
              </a:ext>
            </a:extLst>
          </p:cNvPr>
          <p:cNvSpPr txBox="1"/>
          <p:nvPr/>
        </p:nvSpPr>
        <p:spPr>
          <a:xfrm>
            <a:off x="1049866" y="4741333"/>
            <a:ext cx="9990667" cy="646331"/>
          </a:xfrm>
          <a:prstGeom prst="rect">
            <a:avLst/>
          </a:prstGeom>
          <a:noFill/>
        </p:spPr>
        <p:txBody>
          <a:bodyPr wrap="square" rtlCol="0">
            <a:spAutoFit/>
          </a:bodyPr>
          <a:lstStyle/>
          <a:p>
            <a:r>
              <a:rPr lang="en-GB" b="1">
                <a:effectLst/>
                <a:latin typeface="Helvetica Neue" panose="02000503000000020004" pitchFamily="2" charset="0"/>
              </a:rPr>
              <a:t>Trader</a:t>
            </a:r>
            <a:r>
              <a:rPr lang="en-GB">
                <a:effectLst/>
                <a:latin typeface="Helvetica Neue" panose="02000503000000020004" pitchFamily="2" charset="0"/>
              </a:rPr>
              <a:t>: </a:t>
            </a:r>
            <a:r>
              <a:rPr lang="en-GB" i="1">
                <a:effectLst/>
                <a:latin typeface="Helvetica Neue" panose="02000503000000020004" pitchFamily="2" charset="0"/>
              </a:rPr>
              <a:t>someone who treats fellow humans as independent equals; who does not treat humans as masters nor slaves; who earns what he gets and does not give or take the undeserved.</a:t>
            </a:r>
            <a:endParaRPr lang="en-GB" i="1" dirty="0"/>
          </a:p>
        </p:txBody>
      </p:sp>
      <p:sp>
        <p:nvSpPr>
          <p:cNvPr id="8" name="Slide Number Placeholder 7">
            <a:extLst>
              <a:ext uri="{FF2B5EF4-FFF2-40B4-BE49-F238E27FC236}">
                <a16:creationId xmlns:a16="http://schemas.microsoft.com/office/drawing/2014/main" id="{F7FCF178-BB78-1F8D-D670-53E55E785FD1}"/>
              </a:ext>
            </a:extLst>
          </p:cNvPr>
          <p:cNvSpPr>
            <a:spLocks noGrp="1"/>
          </p:cNvSpPr>
          <p:nvPr>
            <p:ph type="sldNum" sz="quarter" idx="12"/>
          </p:nvPr>
        </p:nvSpPr>
        <p:spPr/>
        <p:txBody>
          <a:bodyPr/>
          <a:lstStyle/>
          <a:p>
            <a:fld id="{48F63A3B-78C7-47BE-AE5E-E10140E04643}" type="slidenum">
              <a:rPr lang="en-US" smtClean="0"/>
              <a:t>16</a:t>
            </a:fld>
            <a:endParaRPr lang="en-US" dirty="0"/>
          </a:p>
        </p:txBody>
      </p:sp>
    </p:spTree>
    <p:extLst>
      <p:ext uri="{BB962C8B-B14F-4D97-AF65-F5344CB8AC3E}">
        <p14:creationId xmlns:p14="http://schemas.microsoft.com/office/powerpoint/2010/main" val="238432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5C863-B168-484A-BB92-A49C2B8EF379}"/>
              </a:ext>
            </a:extLst>
          </p:cNvPr>
          <p:cNvSpPr>
            <a:spLocks noGrp="1"/>
          </p:cNvSpPr>
          <p:nvPr>
            <p:ph type="title"/>
          </p:nvPr>
        </p:nvSpPr>
        <p:spPr/>
        <p:txBody>
          <a:bodyPr/>
          <a:lstStyle/>
          <a:p>
            <a:r>
              <a:rPr lang="en-GB" dirty="0"/>
              <a:t>Trade + Spirituality =&gt; Acceptance</a:t>
            </a:r>
          </a:p>
        </p:txBody>
      </p:sp>
      <p:sp>
        <p:nvSpPr>
          <p:cNvPr id="4" name="TextBox 3">
            <a:extLst>
              <a:ext uri="{FF2B5EF4-FFF2-40B4-BE49-F238E27FC236}">
                <a16:creationId xmlns:a16="http://schemas.microsoft.com/office/drawing/2014/main" id="{A3947D23-2187-AF33-2AC4-850D856285A9}"/>
              </a:ext>
            </a:extLst>
          </p:cNvPr>
          <p:cNvSpPr txBox="1"/>
          <p:nvPr/>
        </p:nvSpPr>
        <p:spPr>
          <a:xfrm>
            <a:off x="1066801" y="1575583"/>
            <a:ext cx="8144934" cy="923330"/>
          </a:xfrm>
          <a:prstGeom prst="rect">
            <a:avLst/>
          </a:prstGeom>
          <a:noFill/>
        </p:spPr>
        <p:txBody>
          <a:bodyPr wrap="square" rtlCol="0">
            <a:spAutoFit/>
          </a:bodyPr>
          <a:lstStyle/>
          <a:p>
            <a:r>
              <a:rPr lang="en-GB" b="1" dirty="0">
                <a:effectLst/>
                <a:latin typeface="Helvetica Neue" panose="02000503000000020004" pitchFamily="2" charset="0"/>
              </a:rPr>
              <a:t>Trade</a:t>
            </a:r>
            <a:r>
              <a:rPr lang="en-GB" dirty="0">
                <a:effectLst/>
                <a:latin typeface="Helvetica Neue" panose="02000503000000020004" pitchFamily="2" charset="0"/>
              </a:rPr>
              <a:t>: in spiritual (pertaining to a person’s consciousness) terms is the currency is love, friendship, respect, admiration given in return for the </a:t>
            </a:r>
            <a:br>
              <a:rPr lang="en-GB" dirty="0">
                <a:effectLst/>
                <a:latin typeface="Helvetica Neue" panose="02000503000000020004" pitchFamily="2" charset="0"/>
              </a:rPr>
            </a:br>
            <a:r>
              <a:rPr lang="en-GB" dirty="0">
                <a:effectLst/>
                <a:latin typeface="Helvetica Neue" panose="02000503000000020004" pitchFamily="2" charset="0"/>
              </a:rPr>
              <a:t>virtue of another’s character.</a:t>
            </a:r>
            <a:endParaRPr lang="en-GB" dirty="0"/>
          </a:p>
        </p:txBody>
      </p:sp>
      <p:sp>
        <p:nvSpPr>
          <p:cNvPr id="5" name="TextBox 4">
            <a:extLst>
              <a:ext uri="{FF2B5EF4-FFF2-40B4-BE49-F238E27FC236}">
                <a16:creationId xmlns:a16="http://schemas.microsoft.com/office/drawing/2014/main" id="{DF5FA50B-8FF8-139D-3D53-F033738D3663}"/>
              </a:ext>
            </a:extLst>
          </p:cNvPr>
          <p:cNvSpPr txBox="1"/>
          <p:nvPr/>
        </p:nvSpPr>
        <p:spPr>
          <a:xfrm>
            <a:off x="1066801" y="2634482"/>
            <a:ext cx="5609228" cy="646331"/>
          </a:xfrm>
          <a:prstGeom prst="rect">
            <a:avLst/>
          </a:prstGeom>
          <a:noFill/>
        </p:spPr>
        <p:txBody>
          <a:bodyPr wrap="none" rtlCol="0">
            <a:spAutoFit/>
          </a:bodyPr>
          <a:lstStyle/>
          <a:p>
            <a:r>
              <a:rPr lang="en-GB" b="1" dirty="0">
                <a:effectLst/>
                <a:latin typeface="Helvetica Neue" panose="02000503000000020004" pitchFamily="2" charset="0"/>
              </a:rPr>
              <a:t>Self-acceptance</a:t>
            </a:r>
            <a:r>
              <a:rPr lang="en-GB" dirty="0">
                <a:effectLst/>
                <a:latin typeface="Helvetica Neue" panose="02000503000000020004" pitchFamily="2" charset="0"/>
              </a:rPr>
              <a:t>: A willingness to be true to oneself.</a:t>
            </a:r>
          </a:p>
          <a:p>
            <a:endParaRPr lang="en-GB" dirty="0"/>
          </a:p>
        </p:txBody>
      </p:sp>
      <p:sp>
        <p:nvSpPr>
          <p:cNvPr id="7" name="Slide Number Placeholder 6">
            <a:extLst>
              <a:ext uri="{FF2B5EF4-FFF2-40B4-BE49-F238E27FC236}">
                <a16:creationId xmlns:a16="http://schemas.microsoft.com/office/drawing/2014/main" id="{3E67DD63-1E11-E61B-A1A3-A759B05A44D3}"/>
              </a:ext>
            </a:extLst>
          </p:cNvPr>
          <p:cNvSpPr>
            <a:spLocks noGrp="1"/>
          </p:cNvSpPr>
          <p:nvPr>
            <p:ph type="sldNum" sz="quarter" idx="12"/>
          </p:nvPr>
        </p:nvSpPr>
        <p:spPr/>
        <p:txBody>
          <a:bodyPr/>
          <a:lstStyle/>
          <a:p>
            <a:fld id="{48F63A3B-78C7-47BE-AE5E-E10140E04643}" type="slidenum">
              <a:rPr lang="en-US" smtClean="0"/>
              <a:t>17</a:t>
            </a:fld>
            <a:endParaRPr lang="en-US" dirty="0"/>
          </a:p>
        </p:txBody>
      </p:sp>
      <p:sp>
        <p:nvSpPr>
          <p:cNvPr id="8" name="TextBox 7">
            <a:extLst>
              <a:ext uri="{FF2B5EF4-FFF2-40B4-BE49-F238E27FC236}">
                <a16:creationId xmlns:a16="http://schemas.microsoft.com/office/drawing/2014/main" id="{02A65F75-073B-44F3-2F32-49FDD7422B03}"/>
              </a:ext>
            </a:extLst>
          </p:cNvPr>
          <p:cNvSpPr txBox="1"/>
          <p:nvPr/>
        </p:nvSpPr>
        <p:spPr>
          <a:xfrm>
            <a:off x="1066801" y="3968688"/>
            <a:ext cx="8144934" cy="923330"/>
          </a:xfrm>
          <a:prstGeom prst="rect">
            <a:avLst/>
          </a:prstGeom>
          <a:noFill/>
        </p:spPr>
        <p:txBody>
          <a:bodyPr wrap="square" rtlCol="0">
            <a:spAutoFit/>
          </a:bodyPr>
          <a:lstStyle/>
          <a:p>
            <a:r>
              <a:rPr lang="en-GB" b="1" dirty="0">
                <a:effectLst/>
                <a:latin typeface="Helvetica Neue" panose="02000503000000020004" pitchFamily="2" charset="0"/>
              </a:rPr>
              <a:t>Individualism</a:t>
            </a:r>
            <a:r>
              <a:rPr lang="en-GB" dirty="0">
                <a:effectLst/>
                <a:latin typeface="Helvetica Neue" panose="02000503000000020004" pitchFamily="2" charset="0"/>
              </a:rPr>
              <a:t>: in this context therefore means an internal recognition and  acceptance of who one is themselves, and a </a:t>
            </a:r>
            <a:r>
              <a:rPr lang="en-GB" dirty="0">
                <a:latin typeface="Helvetica Neue" panose="02000503000000020004" pitchFamily="2" charset="0"/>
              </a:rPr>
              <a:t>living of life true to that recognition.  This also requires an acceptance of others’ individualism.</a:t>
            </a:r>
            <a:endParaRPr lang="en-GB" dirty="0"/>
          </a:p>
        </p:txBody>
      </p:sp>
      <p:sp>
        <p:nvSpPr>
          <p:cNvPr id="9" name="TextBox 8">
            <a:extLst>
              <a:ext uri="{FF2B5EF4-FFF2-40B4-BE49-F238E27FC236}">
                <a16:creationId xmlns:a16="http://schemas.microsoft.com/office/drawing/2014/main" id="{75417904-18DC-7D00-E0FC-9069B1E795A0}"/>
              </a:ext>
            </a:extLst>
          </p:cNvPr>
          <p:cNvSpPr txBox="1"/>
          <p:nvPr/>
        </p:nvSpPr>
        <p:spPr>
          <a:xfrm>
            <a:off x="1066801" y="5182531"/>
            <a:ext cx="8144934" cy="1200329"/>
          </a:xfrm>
          <a:prstGeom prst="rect">
            <a:avLst/>
          </a:prstGeom>
          <a:noFill/>
        </p:spPr>
        <p:txBody>
          <a:bodyPr wrap="square" rtlCol="0">
            <a:spAutoFit/>
          </a:bodyPr>
          <a:lstStyle/>
          <a:p>
            <a:r>
              <a:rPr lang="en-GB" b="1" dirty="0">
                <a:effectLst/>
                <a:latin typeface="Helvetica Neue" panose="02000503000000020004" pitchFamily="2" charset="0"/>
              </a:rPr>
              <a:t>Individualism</a:t>
            </a:r>
            <a:r>
              <a:rPr lang="en-GB" dirty="0">
                <a:effectLst/>
                <a:latin typeface="Helvetica Neue" panose="02000503000000020004" pitchFamily="2" charset="0"/>
              </a:rPr>
              <a:t>: some more recent social trends result in individualism that seems to be more about having the outside world forcibly accept one’s own internally created self-image.  This is more about coercion, laying trips on people, and the tyranny of the self.</a:t>
            </a:r>
            <a:endParaRPr lang="en-GB" dirty="0"/>
          </a:p>
        </p:txBody>
      </p:sp>
      <p:sp>
        <p:nvSpPr>
          <p:cNvPr id="10" name="TextBox 9">
            <a:extLst>
              <a:ext uri="{FF2B5EF4-FFF2-40B4-BE49-F238E27FC236}">
                <a16:creationId xmlns:a16="http://schemas.microsoft.com/office/drawing/2014/main" id="{9095F90D-DC93-D3A9-4D06-2429DA209951}"/>
              </a:ext>
            </a:extLst>
          </p:cNvPr>
          <p:cNvSpPr txBox="1"/>
          <p:nvPr/>
        </p:nvSpPr>
        <p:spPr>
          <a:xfrm>
            <a:off x="1066801" y="3137995"/>
            <a:ext cx="7645876" cy="646331"/>
          </a:xfrm>
          <a:prstGeom prst="rect">
            <a:avLst/>
          </a:prstGeom>
          <a:noFill/>
        </p:spPr>
        <p:txBody>
          <a:bodyPr wrap="none" rtlCol="0">
            <a:spAutoFit/>
          </a:bodyPr>
          <a:lstStyle/>
          <a:p>
            <a:r>
              <a:rPr lang="en-GB" b="1" dirty="0">
                <a:effectLst/>
                <a:latin typeface="Helvetica Neue" panose="02000503000000020004" pitchFamily="2" charset="0"/>
              </a:rPr>
              <a:t>Mutual-acceptance</a:t>
            </a:r>
            <a:r>
              <a:rPr lang="en-GB" dirty="0">
                <a:effectLst/>
                <a:latin typeface="Helvetica Neue" panose="02000503000000020004" pitchFamily="2" charset="0"/>
              </a:rPr>
              <a:t>: radical honesty, rational love, relationship anarchy.</a:t>
            </a:r>
          </a:p>
          <a:p>
            <a:endParaRPr lang="en-GB" dirty="0"/>
          </a:p>
        </p:txBody>
      </p:sp>
    </p:spTree>
    <p:extLst>
      <p:ext uri="{BB962C8B-B14F-4D97-AF65-F5344CB8AC3E}">
        <p14:creationId xmlns:p14="http://schemas.microsoft.com/office/powerpoint/2010/main" val="20954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1366-C61C-B6C7-4320-8CF62E3D6EDE}"/>
              </a:ext>
            </a:extLst>
          </p:cNvPr>
          <p:cNvSpPr>
            <a:spLocks noGrp="1"/>
          </p:cNvSpPr>
          <p:nvPr>
            <p:ph type="title"/>
          </p:nvPr>
        </p:nvSpPr>
        <p:spPr/>
        <p:txBody>
          <a:bodyPr/>
          <a:lstStyle/>
          <a:p>
            <a:r>
              <a:rPr lang="en-GB" dirty="0"/>
              <a:t>Capitalism</a:t>
            </a:r>
          </a:p>
        </p:txBody>
      </p:sp>
      <p:sp>
        <p:nvSpPr>
          <p:cNvPr id="4" name="TextBox 3">
            <a:extLst>
              <a:ext uri="{FF2B5EF4-FFF2-40B4-BE49-F238E27FC236}">
                <a16:creationId xmlns:a16="http://schemas.microsoft.com/office/drawing/2014/main" id="{5A1D2BD4-7942-7401-AEC5-5CE693EEA486}"/>
              </a:ext>
            </a:extLst>
          </p:cNvPr>
          <p:cNvSpPr txBox="1"/>
          <p:nvPr/>
        </p:nvSpPr>
        <p:spPr>
          <a:xfrm>
            <a:off x="1094014" y="2057400"/>
            <a:ext cx="8131629" cy="1200329"/>
          </a:xfrm>
          <a:prstGeom prst="rect">
            <a:avLst/>
          </a:prstGeom>
          <a:noFill/>
        </p:spPr>
        <p:txBody>
          <a:bodyPr wrap="square" rtlCol="0">
            <a:spAutoFit/>
          </a:bodyPr>
          <a:lstStyle/>
          <a:p>
            <a:r>
              <a:rPr lang="en-GB" b="1" dirty="0"/>
              <a:t>Capitalism</a:t>
            </a:r>
            <a:r>
              <a:rPr lang="en-GB" dirty="0"/>
              <a:t>: </a:t>
            </a:r>
            <a:r>
              <a:rPr lang="en-GB" b="0" i="1" dirty="0">
                <a:solidFill>
                  <a:srgbClr val="212529"/>
                </a:solidFill>
                <a:effectLst/>
                <a:latin typeface="Open Sans" panose="020B0606030504020204" pitchFamily="34" charset="0"/>
              </a:rPr>
              <a:t>an economic system characterized by </a:t>
            </a:r>
            <a:r>
              <a:rPr lang="en-GB" b="0" i="1" u="none" strike="noStrike" dirty="0">
                <a:solidFill>
                  <a:srgbClr val="0074CC"/>
                </a:solidFill>
                <a:effectLst/>
                <a:latin typeface="Open Sans" panose="020B0606030504020204" pitchFamily="34" charset="0"/>
                <a:hlinkClick r:id="rId3"/>
              </a:rPr>
              <a:t>private</a:t>
            </a:r>
            <a:r>
              <a:rPr lang="en-GB" b="0" i="1" dirty="0">
                <a:solidFill>
                  <a:srgbClr val="212529"/>
                </a:solidFill>
                <a:effectLst/>
                <a:latin typeface="Open Sans" panose="020B0606030504020204" pitchFamily="34" charset="0"/>
              </a:rPr>
              <a:t> or corporate ownership of capital goods, by investments that are determined by private decision, and by prices, production, and the distribution of goods that are determined mainly by competition in a </a:t>
            </a:r>
            <a:r>
              <a:rPr lang="en-GB" b="0" i="1" u="none" strike="noStrike" dirty="0">
                <a:solidFill>
                  <a:srgbClr val="0074CC"/>
                </a:solidFill>
                <a:effectLst/>
                <a:latin typeface="Open Sans" panose="020B0606030504020204" pitchFamily="34" charset="0"/>
                <a:hlinkClick r:id="rId4"/>
              </a:rPr>
              <a:t>free market</a:t>
            </a:r>
            <a:r>
              <a:rPr lang="en-GB" b="0" i="1" u="none" strike="noStrike" dirty="0">
                <a:solidFill>
                  <a:srgbClr val="0074CC"/>
                </a:solidFill>
                <a:effectLst/>
                <a:latin typeface="Open Sans" panose="020B0606030504020204" pitchFamily="34" charset="0"/>
              </a:rPr>
              <a:t>  </a:t>
            </a:r>
            <a:r>
              <a:rPr lang="en-GB" b="0" i="0" u="none" strike="noStrike" dirty="0">
                <a:solidFill>
                  <a:srgbClr val="0074CC"/>
                </a:solidFill>
                <a:effectLst/>
                <a:latin typeface="Open Sans" panose="020B0606030504020204" pitchFamily="34" charset="0"/>
              </a:rPr>
              <a:t>- </a:t>
            </a:r>
            <a:r>
              <a:rPr lang="en-GB" dirty="0"/>
              <a:t>Merriam-Webster</a:t>
            </a:r>
          </a:p>
        </p:txBody>
      </p:sp>
      <p:sp>
        <p:nvSpPr>
          <p:cNvPr id="5" name="TextBox 4">
            <a:extLst>
              <a:ext uri="{FF2B5EF4-FFF2-40B4-BE49-F238E27FC236}">
                <a16:creationId xmlns:a16="http://schemas.microsoft.com/office/drawing/2014/main" id="{26608160-2CA0-4B42-F09E-26EA6A5C6A1D}"/>
              </a:ext>
            </a:extLst>
          </p:cNvPr>
          <p:cNvSpPr txBox="1"/>
          <p:nvPr/>
        </p:nvSpPr>
        <p:spPr>
          <a:xfrm>
            <a:off x="1094013" y="3654187"/>
            <a:ext cx="8131629" cy="369332"/>
          </a:xfrm>
          <a:prstGeom prst="rect">
            <a:avLst/>
          </a:prstGeom>
          <a:noFill/>
        </p:spPr>
        <p:txBody>
          <a:bodyPr wrap="square" rtlCol="0">
            <a:spAutoFit/>
          </a:bodyPr>
          <a:lstStyle/>
          <a:p>
            <a:r>
              <a:rPr lang="en-GB" b="1" dirty="0"/>
              <a:t>Capitalism</a:t>
            </a:r>
            <a:r>
              <a:rPr lang="en-GB" dirty="0"/>
              <a:t>: </a:t>
            </a:r>
            <a:r>
              <a:rPr lang="en-GB" i="1" dirty="0"/>
              <a:t>profit by any means </a:t>
            </a:r>
            <a:r>
              <a:rPr lang="en-GB" b="0" i="0" u="none" strike="noStrike" dirty="0">
                <a:solidFill>
                  <a:srgbClr val="0074CC"/>
                </a:solidFill>
                <a:effectLst/>
                <a:latin typeface="Open Sans" panose="020B0606030504020204" pitchFamily="34" charset="0"/>
              </a:rPr>
              <a:t>– </a:t>
            </a:r>
            <a:r>
              <a:rPr lang="en-GB" dirty="0"/>
              <a:t>Common left-wing interpretation</a:t>
            </a:r>
          </a:p>
        </p:txBody>
      </p:sp>
      <p:sp>
        <p:nvSpPr>
          <p:cNvPr id="6" name="TextBox 5">
            <a:extLst>
              <a:ext uri="{FF2B5EF4-FFF2-40B4-BE49-F238E27FC236}">
                <a16:creationId xmlns:a16="http://schemas.microsoft.com/office/drawing/2014/main" id="{FC30D20E-AD93-2120-4A48-D59A4869989C}"/>
              </a:ext>
            </a:extLst>
          </p:cNvPr>
          <p:cNvSpPr txBox="1"/>
          <p:nvPr/>
        </p:nvSpPr>
        <p:spPr>
          <a:xfrm>
            <a:off x="1094013" y="4574897"/>
            <a:ext cx="8131629" cy="646331"/>
          </a:xfrm>
          <a:prstGeom prst="rect">
            <a:avLst/>
          </a:prstGeom>
          <a:noFill/>
        </p:spPr>
        <p:txBody>
          <a:bodyPr wrap="square" rtlCol="0">
            <a:spAutoFit/>
          </a:bodyPr>
          <a:lstStyle/>
          <a:p>
            <a:r>
              <a:rPr lang="en-GB" b="1" dirty="0"/>
              <a:t>Capitalism</a:t>
            </a:r>
            <a:r>
              <a:rPr lang="en-GB" i="1" dirty="0"/>
              <a:t>: the right to profit whilst upholding the rights of others to their own self-interes</a:t>
            </a:r>
            <a:r>
              <a:rPr lang="en-GB" dirty="0"/>
              <a:t>t </a:t>
            </a:r>
            <a:r>
              <a:rPr lang="en-GB" b="0" i="0" u="none" strike="noStrike" dirty="0">
                <a:solidFill>
                  <a:srgbClr val="0074CC"/>
                </a:solidFill>
                <a:effectLst/>
                <a:latin typeface="Open Sans" panose="020B0606030504020204" pitchFamily="34" charset="0"/>
              </a:rPr>
              <a:t>– </a:t>
            </a:r>
            <a:r>
              <a:rPr lang="en-GB" dirty="0"/>
              <a:t>Ayn Rand (my definition)</a:t>
            </a:r>
          </a:p>
        </p:txBody>
      </p:sp>
      <p:sp>
        <p:nvSpPr>
          <p:cNvPr id="7" name="Slide Number Placeholder 6">
            <a:extLst>
              <a:ext uri="{FF2B5EF4-FFF2-40B4-BE49-F238E27FC236}">
                <a16:creationId xmlns:a16="http://schemas.microsoft.com/office/drawing/2014/main" id="{078C2632-7E4E-AB5E-AD3B-B4EF93158670}"/>
              </a:ext>
            </a:extLst>
          </p:cNvPr>
          <p:cNvSpPr>
            <a:spLocks noGrp="1"/>
          </p:cNvSpPr>
          <p:nvPr>
            <p:ph type="sldNum" sz="quarter" idx="12"/>
          </p:nvPr>
        </p:nvSpPr>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163235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4" name="Rectangle 82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Mongolian Parliament names 5 ministers - AKIpress News Agency">
            <a:extLst>
              <a:ext uri="{FF2B5EF4-FFF2-40B4-BE49-F238E27FC236}">
                <a16:creationId xmlns:a16="http://schemas.microsoft.com/office/drawing/2014/main" id="{083E2C3A-0C1F-B592-0BB9-D234C913E5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54" t="9091" r="18914"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8216" name="Rectangle 82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3222A6-78D9-E9EA-9F94-BE66AC6B142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The rôle of Government</a:t>
            </a:r>
          </a:p>
        </p:txBody>
      </p:sp>
      <p:sp>
        <p:nvSpPr>
          <p:cNvPr id="8218" name="Rectangle 82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20" name="Rectangle 82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378358F-B758-9BF6-1909-B08405781C67}"/>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defTabSz="914400">
              <a:spcAft>
                <a:spcPts val="600"/>
              </a:spcAft>
              <a:defRPr/>
            </a:pPr>
            <a:fld id="{48F63A3B-78C7-47BE-AE5E-E10140E04643}" type="slidenum">
              <a:rPr lang="en-US">
                <a:solidFill>
                  <a:schemeClr val="bg1"/>
                </a:solidFill>
                <a:latin typeface="Calibri" panose="020F0502020204030204"/>
              </a:rPr>
              <a:pPr defTabSz="914400">
                <a:spcAft>
                  <a:spcPts val="600"/>
                </a:spcAft>
                <a:defRPr/>
              </a:pPr>
              <a:t>19</a:t>
            </a:fld>
            <a:endParaRPr lang="en-US">
              <a:solidFill>
                <a:schemeClr val="bg1"/>
              </a:solidFill>
              <a:latin typeface="Calibri" panose="020F0502020204030204"/>
            </a:endParaRPr>
          </a:p>
        </p:txBody>
      </p:sp>
      <p:sp>
        <p:nvSpPr>
          <p:cNvPr id="8" name="TextBox 7">
            <a:extLst>
              <a:ext uri="{FF2B5EF4-FFF2-40B4-BE49-F238E27FC236}">
                <a16:creationId xmlns:a16="http://schemas.microsoft.com/office/drawing/2014/main" id="{0CA29D3E-FF2E-2E0F-0B42-292155E50707}"/>
              </a:ext>
            </a:extLst>
          </p:cNvPr>
          <p:cNvSpPr txBox="1"/>
          <p:nvPr/>
        </p:nvSpPr>
        <p:spPr>
          <a:xfrm>
            <a:off x="2050497" y="344465"/>
            <a:ext cx="6889156" cy="1754326"/>
          </a:xfrm>
          <a:prstGeom prst="rect">
            <a:avLst/>
          </a:prstGeom>
          <a:noFill/>
        </p:spPr>
        <p:txBody>
          <a:bodyPr wrap="square" rtlCol="0">
            <a:spAutoFit/>
          </a:bodyPr>
          <a:lstStyle/>
          <a:p>
            <a:pPr defTabSz="292608">
              <a:spcAft>
                <a:spcPts val="600"/>
              </a:spcAft>
            </a:pPr>
            <a:r>
              <a:rPr lang="en-GB" i="1" kern="1200" dirty="0">
                <a:solidFill>
                  <a:schemeClr val="tx1"/>
                </a:solidFill>
                <a:latin typeface="Helvetica Neue" panose="02000503000000020004" pitchFamily="2" charset="0"/>
              </a:rPr>
              <a:t>“The only proper, moral purpose of a government is to protect man’s rights, which means: to protect him from physical violence - to protect his right to his own life, to his own liberty, to his own property and to the pursuit of his own happiness."</a:t>
            </a:r>
            <a:br>
              <a:rPr lang="en-GB" i="1" kern="1200" dirty="0">
                <a:solidFill>
                  <a:schemeClr val="tx1"/>
                </a:solidFill>
                <a:latin typeface="Helvetica Neue" panose="02000503000000020004" pitchFamily="2" charset="0"/>
              </a:rPr>
            </a:br>
            <a:br>
              <a:rPr lang="en-GB" i="1" kern="1200" dirty="0">
                <a:solidFill>
                  <a:schemeClr val="tx1"/>
                </a:solidFill>
                <a:latin typeface="Helvetica Neue" panose="02000503000000020004" pitchFamily="2" charset="0"/>
              </a:rPr>
            </a:br>
            <a:r>
              <a:rPr lang="en-GB" i="1" kern="1200" dirty="0">
                <a:solidFill>
                  <a:schemeClr val="tx1"/>
                </a:solidFill>
                <a:latin typeface="Helvetica Neue" panose="02000503000000020004" pitchFamily="2" charset="0"/>
              </a:rPr>
              <a:t>(Without property rights no other rights are possible)</a:t>
            </a:r>
            <a:endParaRPr lang="en-GB" i="1" dirty="0">
              <a:effectLst/>
              <a:latin typeface="Helvetica Neue" panose="02000503000000020004" pitchFamily="2" charset="0"/>
            </a:endParaRPr>
          </a:p>
        </p:txBody>
      </p:sp>
      <p:sp>
        <p:nvSpPr>
          <p:cNvPr id="9" name="TextBox 8">
            <a:extLst>
              <a:ext uri="{FF2B5EF4-FFF2-40B4-BE49-F238E27FC236}">
                <a16:creationId xmlns:a16="http://schemas.microsoft.com/office/drawing/2014/main" id="{6646D111-F7D3-AB7C-AF60-C5E5B2E232F5}"/>
              </a:ext>
            </a:extLst>
          </p:cNvPr>
          <p:cNvSpPr txBox="1"/>
          <p:nvPr/>
        </p:nvSpPr>
        <p:spPr>
          <a:xfrm>
            <a:off x="885373" y="5362426"/>
            <a:ext cx="5110030" cy="1000274"/>
          </a:xfrm>
          <a:prstGeom prst="rect">
            <a:avLst/>
          </a:prstGeom>
          <a:noFill/>
        </p:spPr>
        <p:txBody>
          <a:bodyPr wrap="square" rtlCol="0">
            <a:spAutoFit/>
          </a:bodyPr>
          <a:lstStyle/>
          <a:p>
            <a:pPr defTabSz="292608">
              <a:spcAft>
                <a:spcPts val="600"/>
              </a:spcAft>
            </a:pPr>
            <a:r>
              <a:rPr lang="en-GB" i="1" kern="1200" dirty="0">
                <a:solidFill>
                  <a:schemeClr val="tx1"/>
                </a:solidFill>
                <a:latin typeface="Helvetica Neue" panose="02000503000000020004" pitchFamily="2" charset="0"/>
              </a:rPr>
              <a:t>“No society can be of value to a [person’s] life if the price is the surrender of his right to life.”</a:t>
            </a:r>
          </a:p>
          <a:p>
            <a:pPr>
              <a:spcAft>
                <a:spcPts val="600"/>
              </a:spcAft>
            </a:pPr>
            <a:endParaRPr lang="en-GB" i="1" dirty="0"/>
          </a:p>
        </p:txBody>
      </p:sp>
      <p:sp>
        <p:nvSpPr>
          <p:cNvPr id="10" name="TextBox 9">
            <a:extLst>
              <a:ext uri="{FF2B5EF4-FFF2-40B4-BE49-F238E27FC236}">
                <a16:creationId xmlns:a16="http://schemas.microsoft.com/office/drawing/2014/main" id="{50251F38-CE64-3D34-B05A-4A1FC1957665}"/>
              </a:ext>
            </a:extLst>
          </p:cNvPr>
          <p:cNvSpPr txBox="1"/>
          <p:nvPr/>
        </p:nvSpPr>
        <p:spPr>
          <a:xfrm>
            <a:off x="6966557" y="5820241"/>
            <a:ext cx="4007744" cy="646331"/>
          </a:xfrm>
          <a:prstGeom prst="rect">
            <a:avLst/>
          </a:prstGeom>
          <a:noFill/>
        </p:spPr>
        <p:txBody>
          <a:bodyPr wrap="square" rtlCol="0">
            <a:spAutoFit/>
          </a:bodyPr>
          <a:lstStyle/>
          <a:p>
            <a:pPr defTabSz="292608">
              <a:spcAft>
                <a:spcPts val="600"/>
              </a:spcAft>
            </a:pPr>
            <a:r>
              <a:rPr lang="en-GB" b="1" i="1" kern="1200" dirty="0">
                <a:solidFill>
                  <a:srgbClr val="FFFF00"/>
                </a:solidFill>
                <a:latin typeface="Helvetica Neue" panose="02000503000000020004" pitchFamily="2" charset="0"/>
              </a:rPr>
              <a:t>“No human may initiate the use of force against others.”</a:t>
            </a:r>
            <a:endParaRPr lang="en-GB" b="1" i="1" dirty="0">
              <a:solidFill>
                <a:srgbClr val="FFFF00"/>
              </a:solidFill>
              <a:effectLst/>
              <a:latin typeface="Helvetica Neue" panose="02000503000000020004" pitchFamily="2" charset="0"/>
            </a:endParaRPr>
          </a:p>
        </p:txBody>
      </p:sp>
    </p:spTree>
    <p:extLst>
      <p:ext uri="{BB962C8B-B14F-4D97-AF65-F5344CB8AC3E}">
        <p14:creationId xmlns:p14="http://schemas.microsoft.com/office/powerpoint/2010/main" val="425663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34A1346-08C9-8943-CEF6-B4289430141D}"/>
              </a:ext>
            </a:extLst>
          </p:cNvPr>
          <p:cNvSpPr>
            <a:spLocks noGrp="1"/>
          </p:cNvSpPr>
          <p:nvPr>
            <p:ph type="title"/>
          </p:nvPr>
        </p:nvSpPr>
        <p:spPr>
          <a:xfrm>
            <a:off x="922635" y="1250575"/>
            <a:ext cx="4604274" cy="4163210"/>
          </a:xfrm>
        </p:spPr>
        <p:txBody>
          <a:bodyPr anchor="ctr">
            <a:normAutofit/>
          </a:bodyPr>
          <a:lstStyle/>
          <a:p>
            <a:r>
              <a:rPr lang="en-GB" sz="8000">
                <a:solidFill>
                  <a:schemeClr val="bg1"/>
                </a:solidFill>
              </a:rPr>
              <a:t>Why talk about this?</a:t>
            </a:r>
          </a:p>
        </p:txBody>
      </p:sp>
      <p:sp>
        <p:nvSpPr>
          <p:cNvPr id="25" name="Rectangle 24">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AB9727-DB31-9400-B3DD-9DC6BD04D9C2}"/>
              </a:ext>
            </a:extLst>
          </p:cNvPr>
          <p:cNvSpPr>
            <a:spLocks noGrp="1"/>
          </p:cNvSpPr>
          <p:nvPr>
            <p:ph idx="1"/>
          </p:nvPr>
        </p:nvSpPr>
        <p:spPr>
          <a:xfrm>
            <a:off x="6293224" y="860612"/>
            <a:ext cx="4797909" cy="5023821"/>
          </a:xfrm>
        </p:spPr>
        <p:txBody>
          <a:bodyPr anchor="ctr">
            <a:normAutofit/>
          </a:bodyPr>
          <a:lstStyle/>
          <a:p>
            <a:r>
              <a:rPr lang="en-GB" sz="2000" dirty="0">
                <a:solidFill>
                  <a:schemeClr val="bg1"/>
                </a:solidFill>
              </a:rPr>
              <a:t>I am interested in different ways of (philosophical and political) thinking, especially when they challenge my own thinking</a:t>
            </a:r>
          </a:p>
          <a:p>
            <a:r>
              <a:rPr lang="en-GB" sz="2000" dirty="0">
                <a:solidFill>
                  <a:schemeClr val="bg1"/>
                </a:solidFill>
              </a:rPr>
              <a:t>I believe in dissent </a:t>
            </a:r>
          </a:p>
          <a:p>
            <a:r>
              <a:rPr lang="en-GB" sz="2000" dirty="0">
                <a:solidFill>
                  <a:schemeClr val="bg1"/>
                </a:solidFill>
              </a:rPr>
              <a:t>I feel this helps me to better understand the World, its history, and its people</a:t>
            </a:r>
          </a:p>
          <a:p>
            <a:r>
              <a:rPr lang="en-GB" sz="2000" dirty="0">
                <a:solidFill>
                  <a:schemeClr val="bg1"/>
                </a:solidFill>
              </a:rPr>
              <a:t>Rand is generally disliked, dismissed or discredited by the Left; me being a contradictory soul, this sparked my interest!</a:t>
            </a:r>
          </a:p>
          <a:p>
            <a:r>
              <a:rPr lang="en-GB" sz="2000" dirty="0">
                <a:solidFill>
                  <a:schemeClr val="bg1"/>
                </a:solidFill>
              </a:rPr>
              <a:t>I have a desire to avoid ideological siloes</a:t>
            </a:r>
          </a:p>
        </p:txBody>
      </p:sp>
      <p:sp>
        <p:nvSpPr>
          <p:cNvPr id="4" name="Slide Number Placeholder 3">
            <a:extLst>
              <a:ext uri="{FF2B5EF4-FFF2-40B4-BE49-F238E27FC236}">
                <a16:creationId xmlns:a16="http://schemas.microsoft.com/office/drawing/2014/main" id="{104D611C-8CD6-A4F0-DC87-E95C6E7A1196}"/>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1609336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24941CE9-C088-5D61-DB34-4068A1644BBE}"/>
              </a:ext>
            </a:extLst>
          </p:cNvPr>
          <p:cNvSpPr>
            <a:spLocks noGrp="1"/>
          </p:cNvSpPr>
          <p:nvPr>
            <p:ph type="title"/>
          </p:nvPr>
        </p:nvSpPr>
        <p:spPr>
          <a:xfrm>
            <a:off x="8068916" y="669925"/>
            <a:ext cx="3556491" cy="4812755"/>
          </a:xfrm>
        </p:spPr>
        <p:txBody>
          <a:bodyPr anchor="b">
            <a:normAutofit/>
          </a:bodyPr>
          <a:lstStyle/>
          <a:p>
            <a:r>
              <a:rPr lang="en-GB" sz="6000" dirty="0">
                <a:solidFill>
                  <a:schemeClr val="bg1"/>
                </a:solidFill>
              </a:rPr>
              <a:t>Feminism</a:t>
            </a:r>
          </a:p>
        </p:txBody>
      </p:sp>
      <p:cxnSp>
        <p:nvCxnSpPr>
          <p:cNvPr id="3081" name="Straight Connector 308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068916" y="5597879"/>
            <a:ext cx="40076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083" name="Rectangle 308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761CB9B-E463-B2B8-BC7B-B6F41C0176C4}"/>
              </a:ext>
            </a:extLst>
          </p:cNvPr>
          <p:cNvSpPr txBox="1"/>
          <p:nvPr/>
        </p:nvSpPr>
        <p:spPr>
          <a:xfrm>
            <a:off x="2480447" y="799789"/>
            <a:ext cx="8037265" cy="369332"/>
          </a:xfrm>
          <a:prstGeom prst="rect">
            <a:avLst/>
          </a:prstGeom>
          <a:noFill/>
        </p:spPr>
        <p:txBody>
          <a:bodyPr wrap="none" rtlCol="0">
            <a:spAutoFit/>
          </a:bodyPr>
          <a:lstStyle/>
          <a:p>
            <a:pPr defTabSz="242316">
              <a:spcAft>
                <a:spcPts val="600"/>
              </a:spcAft>
            </a:pPr>
            <a:r>
              <a:rPr lang="en-GB" kern="1200" dirty="0">
                <a:solidFill>
                  <a:schemeClr val="bg1"/>
                </a:solidFill>
              </a:rPr>
              <a:t>“An embryo has no rights. Embryo rights is an elevation of potential life over actual.”</a:t>
            </a:r>
            <a:endParaRPr lang="en-GB" dirty="0">
              <a:solidFill>
                <a:schemeClr val="bg1"/>
              </a:solidFill>
            </a:endParaRPr>
          </a:p>
        </p:txBody>
      </p:sp>
      <p:sp>
        <p:nvSpPr>
          <p:cNvPr id="6" name="TextBox 5">
            <a:extLst>
              <a:ext uri="{FF2B5EF4-FFF2-40B4-BE49-F238E27FC236}">
                <a16:creationId xmlns:a16="http://schemas.microsoft.com/office/drawing/2014/main" id="{2ADE6296-0A8F-7B32-B8D7-704B70C09366}"/>
              </a:ext>
            </a:extLst>
          </p:cNvPr>
          <p:cNvSpPr txBox="1"/>
          <p:nvPr/>
        </p:nvSpPr>
        <p:spPr>
          <a:xfrm>
            <a:off x="6499080" y="2113541"/>
            <a:ext cx="5353389" cy="923330"/>
          </a:xfrm>
          <a:prstGeom prst="rect">
            <a:avLst/>
          </a:prstGeom>
          <a:noFill/>
        </p:spPr>
        <p:txBody>
          <a:bodyPr wrap="none" rtlCol="0">
            <a:spAutoFit/>
          </a:bodyPr>
          <a:lstStyle/>
          <a:p>
            <a:pPr defTabSz="242316">
              <a:spcAft>
                <a:spcPts val="600"/>
              </a:spcAft>
            </a:pPr>
            <a:r>
              <a:rPr lang="en-GB" kern="1200" dirty="0">
                <a:solidFill>
                  <a:schemeClr val="bg1"/>
                </a:solidFill>
              </a:rPr>
              <a:t>“The notion that a woman’s place is in the home… </a:t>
            </a:r>
            <a:br>
              <a:rPr lang="en-GB" kern="1200" dirty="0">
                <a:solidFill>
                  <a:schemeClr val="bg1"/>
                </a:solidFill>
              </a:rPr>
            </a:br>
            <a:r>
              <a:rPr lang="en-GB" kern="1200" dirty="0">
                <a:solidFill>
                  <a:schemeClr val="bg1"/>
                </a:solidFill>
              </a:rPr>
              <a:t>is an ancient, primitive evil, supported and perpetrated</a:t>
            </a:r>
            <a:br>
              <a:rPr lang="en-GB" kern="1200" dirty="0">
                <a:solidFill>
                  <a:schemeClr val="bg1"/>
                </a:solidFill>
              </a:rPr>
            </a:br>
            <a:r>
              <a:rPr lang="en-GB" kern="1200" dirty="0">
                <a:solidFill>
                  <a:schemeClr val="bg1"/>
                </a:solidFill>
              </a:rPr>
              <a:t>as much by women as by men”</a:t>
            </a:r>
            <a:endParaRPr lang="en-GB" dirty="0">
              <a:solidFill>
                <a:schemeClr val="bg1"/>
              </a:solidFill>
            </a:endParaRPr>
          </a:p>
        </p:txBody>
      </p:sp>
      <p:pic>
        <p:nvPicPr>
          <p:cNvPr id="3074" name="Picture 2" descr="The waves of feminism, and why people keep fighting over them, explained -  Vox">
            <a:extLst>
              <a:ext uri="{FF2B5EF4-FFF2-40B4-BE49-F238E27FC236}">
                <a16:creationId xmlns:a16="http://schemas.microsoft.com/office/drawing/2014/main" id="{73A85932-B26E-9F72-59ED-C49CA36649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593" y="1706263"/>
            <a:ext cx="5488817" cy="30874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3699C72-70E5-0288-FD3A-F7011576CA44}"/>
              </a:ext>
            </a:extLst>
          </p:cNvPr>
          <p:cNvSpPr txBox="1"/>
          <p:nvPr/>
        </p:nvSpPr>
        <p:spPr>
          <a:xfrm>
            <a:off x="1318762" y="5060113"/>
            <a:ext cx="5499198" cy="923330"/>
          </a:xfrm>
          <a:prstGeom prst="rect">
            <a:avLst/>
          </a:prstGeom>
          <a:noFill/>
        </p:spPr>
        <p:txBody>
          <a:bodyPr wrap="none" rtlCol="0">
            <a:spAutoFit/>
          </a:bodyPr>
          <a:lstStyle/>
          <a:p>
            <a:r>
              <a:rPr lang="en-GB" dirty="0">
                <a:solidFill>
                  <a:schemeClr val="bg1"/>
                </a:solidFill>
              </a:rPr>
              <a:t>“Feminists elevate their gender above their individuality</a:t>
            </a:r>
            <a:br>
              <a:rPr lang="en-GB" dirty="0">
                <a:solidFill>
                  <a:schemeClr val="bg1"/>
                </a:solidFill>
              </a:rPr>
            </a:br>
            <a:r>
              <a:rPr lang="en-GB" dirty="0">
                <a:solidFill>
                  <a:schemeClr val="bg1"/>
                </a:solidFill>
              </a:rPr>
              <a:t>and intelligence and then expect unearned success to be</a:t>
            </a:r>
            <a:br>
              <a:rPr lang="en-GB" dirty="0">
                <a:solidFill>
                  <a:schemeClr val="bg1"/>
                </a:solidFill>
              </a:rPr>
            </a:br>
            <a:r>
              <a:rPr lang="en-GB" dirty="0">
                <a:solidFill>
                  <a:schemeClr val="bg1"/>
                </a:solidFill>
              </a:rPr>
              <a:t>enforced by government.”</a:t>
            </a:r>
          </a:p>
        </p:txBody>
      </p:sp>
      <p:sp>
        <p:nvSpPr>
          <p:cNvPr id="10" name="Slide Number Placeholder 9">
            <a:extLst>
              <a:ext uri="{FF2B5EF4-FFF2-40B4-BE49-F238E27FC236}">
                <a16:creationId xmlns:a16="http://schemas.microsoft.com/office/drawing/2014/main" id="{9C8C4D75-72CF-FDE3-EBF2-69D46D77D500}"/>
              </a:ext>
            </a:extLst>
          </p:cNvPr>
          <p:cNvSpPr>
            <a:spLocks noGrp="1"/>
          </p:cNvSpPr>
          <p:nvPr>
            <p:ph type="sldNum" sz="quarter" idx="12"/>
          </p:nvPr>
        </p:nvSpPr>
        <p:spPr/>
        <p:txBody>
          <a:bodyPr/>
          <a:lstStyle/>
          <a:p>
            <a:fld id="{48F63A3B-78C7-47BE-AE5E-E10140E04643}" type="slidenum">
              <a:rPr lang="en-US" smtClean="0"/>
              <a:t>20</a:t>
            </a:fld>
            <a:endParaRPr lang="en-US" dirty="0"/>
          </a:p>
        </p:txBody>
      </p:sp>
    </p:spTree>
    <p:extLst>
      <p:ext uri="{BB962C8B-B14F-4D97-AF65-F5344CB8AC3E}">
        <p14:creationId xmlns:p14="http://schemas.microsoft.com/office/powerpoint/2010/main" val="347410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The Whims of Gaia - Doomberg">
            <a:extLst>
              <a:ext uri="{FF2B5EF4-FFF2-40B4-BE49-F238E27FC236}">
                <a16:creationId xmlns:a16="http://schemas.microsoft.com/office/drawing/2014/main" id="{4A0E9AFF-8545-E1AF-2618-316135377F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7831" b="909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918482F-C2B7-8975-1CDC-1AB17F12F821}"/>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Environmentalism</a:t>
            </a:r>
          </a:p>
        </p:txBody>
      </p:sp>
      <p:sp>
        <p:nvSpPr>
          <p:cNvPr id="2059" name="Rectangle 205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874D28-4BC3-2F02-9035-63DF7C8780D5}"/>
              </a:ext>
            </a:extLst>
          </p:cNvPr>
          <p:cNvSpPr txBox="1"/>
          <p:nvPr/>
        </p:nvSpPr>
        <p:spPr>
          <a:xfrm>
            <a:off x="371094" y="2718054"/>
            <a:ext cx="5470906" cy="3207258"/>
          </a:xfrm>
          <a:prstGeom prst="rect">
            <a:avLst/>
          </a:prstGeom>
        </p:spPr>
        <p:txBody>
          <a:bodyPr vert="horz" lIns="91440" tIns="45720" rIns="91440" bIns="45720" rtlCol="0" anchor="t">
            <a:normAutofit/>
          </a:bodyPr>
          <a:lstStyle/>
          <a:p>
            <a:pPr defTabSz="914400">
              <a:lnSpc>
                <a:spcPct val="90000"/>
              </a:lnSpc>
              <a:spcAft>
                <a:spcPts val="600"/>
              </a:spcAft>
            </a:pPr>
            <a:r>
              <a:rPr lang="en-US" sz="1700" i="1" dirty="0"/>
              <a:t>“Clean air is not the issue nor the goal of the ecologists’ crusade.. It is technology and progress that the nature-lovers are out to destroy” </a:t>
            </a:r>
            <a:r>
              <a:rPr lang="en-US" sz="1700" dirty="0"/>
              <a:t>– Ayn Rand</a:t>
            </a:r>
          </a:p>
        </p:txBody>
      </p:sp>
      <p:sp>
        <p:nvSpPr>
          <p:cNvPr id="5" name="Slide Number Placeholder 4">
            <a:extLst>
              <a:ext uri="{FF2B5EF4-FFF2-40B4-BE49-F238E27FC236}">
                <a16:creationId xmlns:a16="http://schemas.microsoft.com/office/drawing/2014/main" id="{49092422-808B-9CBB-0059-7C3744C252EA}"/>
              </a:ext>
            </a:extLst>
          </p:cNvPr>
          <p:cNvSpPr>
            <a:spLocks noGrp="1"/>
          </p:cNvSpPr>
          <p:nvPr>
            <p:ph type="sldNum" sz="quarter" idx="12"/>
          </p:nvPr>
        </p:nvSpPr>
        <p:spPr/>
        <p:txBody>
          <a:bodyPr/>
          <a:lstStyle/>
          <a:p>
            <a:fld id="{48F63A3B-78C7-47BE-AE5E-E10140E04643}" type="slidenum">
              <a:rPr lang="en-US" smtClean="0"/>
              <a:t>21</a:t>
            </a:fld>
            <a:endParaRPr lang="en-US" dirty="0"/>
          </a:p>
        </p:txBody>
      </p:sp>
    </p:spTree>
    <p:extLst>
      <p:ext uri="{BB962C8B-B14F-4D97-AF65-F5344CB8AC3E}">
        <p14:creationId xmlns:p14="http://schemas.microsoft.com/office/powerpoint/2010/main" val="79961938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3" name="Rectangle 6172">
            <a:extLst>
              <a:ext uri="{FF2B5EF4-FFF2-40B4-BE49-F238E27FC236}">
                <a16:creationId xmlns:a16="http://schemas.microsoft.com/office/drawing/2014/main" id="{A061BA2E-A388-41C5-B73A-B0FEB6B10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52" name="Picture 8">
            <a:extLst>
              <a:ext uri="{FF2B5EF4-FFF2-40B4-BE49-F238E27FC236}">
                <a16:creationId xmlns:a16="http://schemas.microsoft.com/office/drawing/2014/main" id="{FFC321B9-CEFF-FD10-9859-669FDE5E35E8}"/>
              </a:ext>
            </a:extLst>
          </p:cNvPr>
          <p:cNvPicPr>
            <a:picLocks noGrp="1" noChangeAspect="1" noChangeArrowheads="1"/>
          </p:cNvPicPr>
          <p:nvPr>
            <p:ph idx="1"/>
          </p:nvPr>
        </p:nvPicPr>
        <p:blipFill rotWithShape="1">
          <a:blip r:embed="rId3" cstate="hqprint">
            <a:extLst>
              <a:ext uri="{28A0092B-C50C-407E-A947-70E740481C1C}">
                <a14:useLocalDpi xmlns:a14="http://schemas.microsoft.com/office/drawing/2010/main"/>
              </a:ext>
            </a:extLst>
          </a:blip>
          <a:srcRect b="-2"/>
          <a:stretch/>
        </p:blipFill>
        <p:spPr bwMode="auto">
          <a:xfrm>
            <a:off x="-1" y="10"/>
            <a:ext cx="6096001" cy="685799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Man at home in front of a full bookcase">
            <a:extLst>
              <a:ext uri="{FF2B5EF4-FFF2-40B4-BE49-F238E27FC236}">
                <a16:creationId xmlns:a16="http://schemas.microsoft.com/office/drawing/2014/main" id="{9D3A54DB-E72A-60DD-7842-706920228550}"/>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6094476" y="10"/>
            <a:ext cx="6094477" cy="6857990"/>
          </a:xfrm>
          <a:prstGeom prst="rect">
            <a:avLst/>
          </a:prstGeom>
          <a:noFill/>
          <a:extLst>
            <a:ext uri="{909E8E84-426E-40DD-AFC4-6F175D3DCCD1}">
              <a14:hiddenFill xmlns:a14="http://schemas.microsoft.com/office/drawing/2010/main">
                <a:solidFill>
                  <a:srgbClr val="FFFFFF"/>
                </a:solidFill>
              </a14:hiddenFill>
            </a:ext>
          </a:extLst>
        </p:spPr>
      </p:pic>
      <p:sp>
        <p:nvSpPr>
          <p:cNvPr id="6175" name="Rectangle 6174">
            <a:extLst>
              <a:ext uri="{FF2B5EF4-FFF2-40B4-BE49-F238E27FC236}">
                <a16:creationId xmlns:a16="http://schemas.microsoft.com/office/drawing/2014/main" id="{76E192A2-3ED3-4081-8A86-A22B51141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152902" y="-1181101"/>
            <a:ext cx="3886200" cy="12192001"/>
          </a:xfrm>
          <a:prstGeom prst="rect">
            <a:avLst/>
          </a:prstGeom>
          <a:gradFill>
            <a:gsLst>
              <a:gs pos="41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49ABCD-BAD8-2B3B-FDBF-661C5567C1D6}"/>
              </a:ext>
            </a:extLst>
          </p:cNvPr>
          <p:cNvSpPr>
            <a:spLocks noGrp="1"/>
          </p:cNvSpPr>
          <p:nvPr>
            <p:ph type="title"/>
          </p:nvPr>
        </p:nvSpPr>
        <p:spPr>
          <a:xfrm>
            <a:off x="404553" y="3091928"/>
            <a:ext cx="9079991" cy="2387600"/>
          </a:xfrm>
        </p:spPr>
        <p:txBody>
          <a:bodyPr vert="horz" lIns="91440" tIns="45720" rIns="91440" bIns="45720" rtlCol="0" anchor="b">
            <a:normAutofit/>
          </a:bodyPr>
          <a:lstStyle/>
          <a:p>
            <a:r>
              <a:rPr lang="en-US" sz="7200" kern="1200">
                <a:solidFill>
                  <a:schemeClr val="bg1"/>
                </a:solidFill>
                <a:latin typeface="+mj-lt"/>
                <a:ea typeface="+mj-ea"/>
                <a:cs typeface="+mj-cs"/>
              </a:rPr>
              <a:t>Influence on </a:t>
            </a:r>
            <a:br>
              <a:rPr lang="en-US" sz="7200" kern="1200">
                <a:solidFill>
                  <a:schemeClr val="bg1"/>
                </a:solidFill>
                <a:latin typeface="+mj-lt"/>
                <a:ea typeface="+mj-ea"/>
                <a:cs typeface="+mj-cs"/>
              </a:rPr>
            </a:br>
            <a:r>
              <a:rPr lang="en-US" sz="7200" kern="1200">
                <a:solidFill>
                  <a:schemeClr val="bg1"/>
                </a:solidFill>
                <a:latin typeface="+mj-lt"/>
                <a:ea typeface="+mj-ea"/>
                <a:cs typeface="+mj-cs"/>
              </a:rPr>
              <a:t>Silicon Valley</a:t>
            </a:r>
          </a:p>
        </p:txBody>
      </p:sp>
      <p:sp>
        <p:nvSpPr>
          <p:cNvPr id="6177" name="Rectangle: Rounded Corners 61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75039"/>
            <a:ext cx="97840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 name="TextBox 2">
            <a:extLst>
              <a:ext uri="{FF2B5EF4-FFF2-40B4-BE49-F238E27FC236}">
                <a16:creationId xmlns:a16="http://schemas.microsoft.com/office/drawing/2014/main" id="{2DFC671B-416E-C136-45D4-76CFF731F335}"/>
              </a:ext>
            </a:extLst>
          </p:cNvPr>
          <p:cNvSpPr txBox="1"/>
          <p:nvPr/>
        </p:nvSpPr>
        <p:spPr>
          <a:xfrm>
            <a:off x="6739774" y="4545567"/>
            <a:ext cx="5140638" cy="646331"/>
          </a:xfrm>
          <a:prstGeom prst="rect">
            <a:avLst/>
          </a:prstGeom>
          <a:noFill/>
        </p:spPr>
        <p:txBody>
          <a:bodyPr wrap="none" rtlCol="0">
            <a:spAutoFit/>
          </a:bodyPr>
          <a:lstStyle/>
          <a:p>
            <a:r>
              <a:rPr lang="en-GB" i="1" dirty="0">
                <a:solidFill>
                  <a:schemeClr val="bg1"/>
                </a:solidFill>
              </a:rPr>
              <a:t>“We are as gods.  We might as well get used to it” </a:t>
            </a:r>
            <a:br>
              <a:rPr lang="en-GB" i="1" dirty="0">
                <a:solidFill>
                  <a:schemeClr val="bg1"/>
                </a:solidFill>
              </a:rPr>
            </a:br>
            <a:r>
              <a:rPr lang="en-GB" i="1" dirty="0">
                <a:solidFill>
                  <a:schemeClr val="bg1"/>
                </a:solidFill>
              </a:rPr>
              <a:t>			- </a:t>
            </a:r>
            <a:r>
              <a:rPr lang="en-GB" dirty="0">
                <a:solidFill>
                  <a:schemeClr val="bg1"/>
                </a:solidFill>
              </a:rPr>
              <a:t>Stewart Brand (Whole Earth </a:t>
            </a:r>
            <a:r>
              <a:rPr lang="en-GB" dirty="0" err="1">
                <a:solidFill>
                  <a:schemeClr val="bg1"/>
                </a:solidFill>
              </a:rPr>
              <a:t>Catalog</a:t>
            </a:r>
            <a:r>
              <a:rPr lang="en-GB" dirty="0">
                <a:solidFill>
                  <a:schemeClr val="bg1"/>
                </a:solidFill>
              </a:rPr>
              <a:t>)</a:t>
            </a:r>
          </a:p>
        </p:txBody>
      </p:sp>
      <p:sp>
        <p:nvSpPr>
          <p:cNvPr id="4" name="Slide Number Placeholder 3">
            <a:extLst>
              <a:ext uri="{FF2B5EF4-FFF2-40B4-BE49-F238E27FC236}">
                <a16:creationId xmlns:a16="http://schemas.microsoft.com/office/drawing/2014/main" id="{C735BC3B-FD08-5231-596D-ED581F075E9A}"/>
              </a:ext>
            </a:extLst>
          </p:cNvPr>
          <p:cNvSpPr>
            <a:spLocks noGrp="1"/>
          </p:cNvSpPr>
          <p:nvPr>
            <p:ph type="sldNum" sz="quarter" idx="12"/>
          </p:nvPr>
        </p:nvSpPr>
        <p:spPr/>
        <p:txBody>
          <a:bodyPr/>
          <a:lstStyle/>
          <a:p>
            <a:fld id="{48F63A3B-78C7-47BE-AE5E-E10140E04643}" type="slidenum">
              <a:rPr lang="en-US" smtClean="0"/>
              <a:t>22</a:t>
            </a:fld>
            <a:endParaRPr lang="en-US" dirty="0"/>
          </a:p>
        </p:txBody>
      </p:sp>
    </p:spTree>
    <p:extLst>
      <p:ext uri="{BB962C8B-B14F-4D97-AF65-F5344CB8AC3E}">
        <p14:creationId xmlns:p14="http://schemas.microsoft.com/office/powerpoint/2010/main" val="87116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4" name="Rectangle 411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Twin gravestone for Frank O'Connor and Ayn Rand O'Connor">
            <a:extLst>
              <a:ext uri="{FF2B5EF4-FFF2-40B4-BE49-F238E27FC236}">
                <a16:creationId xmlns:a16="http://schemas.microsoft.com/office/drawing/2014/main" id="{BEEE333C-F865-3CFE-6A32-78E9B9444D5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4116" name="Rectangle 411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3EC7CD9-28F1-0544-9D82-330A46EB9DD8}"/>
              </a:ext>
            </a:extLst>
          </p:cNvPr>
          <p:cNvSpPr>
            <a:spLocks noGrp="1"/>
          </p:cNvSpPr>
          <p:nvPr>
            <p:ph type="title"/>
          </p:nvPr>
        </p:nvSpPr>
        <p:spPr>
          <a:xfrm>
            <a:off x="477980" y="2039941"/>
            <a:ext cx="5351319" cy="2286556"/>
          </a:xfrm>
        </p:spPr>
        <p:txBody>
          <a:bodyPr vert="horz" lIns="91440" tIns="45720" rIns="91440" bIns="45720" rtlCol="0" anchor="b">
            <a:normAutofit/>
          </a:bodyPr>
          <a:lstStyle/>
          <a:p>
            <a:r>
              <a:rPr lang="en-US" sz="4400" dirty="0"/>
              <a:t>“It is not I who will die, it is the world that will end” – Ayn Rand</a:t>
            </a:r>
          </a:p>
        </p:txBody>
      </p:sp>
      <p:sp>
        <p:nvSpPr>
          <p:cNvPr id="5" name="Text Placeholder 4">
            <a:extLst>
              <a:ext uri="{FF2B5EF4-FFF2-40B4-BE49-F238E27FC236}">
                <a16:creationId xmlns:a16="http://schemas.microsoft.com/office/drawing/2014/main" id="{5F0874E3-5C28-4863-F9D7-5DD3C76E2DBE}"/>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dirty="0">
                <a:solidFill>
                  <a:schemeClr val="tx1"/>
                </a:solidFill>
              </a:rPr>
              <a:t>How the idealism of youth can become the bitterness of old age.</a:t>
            </a:r>
          </a:p>
        </p:txBody>
      </p:sp>
      <p:sp>
        <p:nvSpPr>
          <p:cNvPr id="4118" name="Rectangle 41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20" name="Rectangle 41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EDAF8FA9-B9A8-D513-8106-CAB8FC5F0B6E}"/>
              </a:ext>
            </a:extLst>
          </p:cNvPr>
          <p:cNvSpPr>
            <a:spLocks noGrp="1"/>
          </p:cNvSpPr>
          <p:nvPr>
            <p:ph type="sldNum" sz="quarter" idx="12"/>
          </p:nvPr>
        </p:nvSpPr>
        <p:spPr/>
        <p:txBody>
          <a:bodyPr/>
          <a:lstStyle/>
          <a:p>
            <a:fld id="{48F63A3B-78C7-47BE-AE5E-E10140E04643}" type="slidenum">
              <a:rPr lang="en-US" smtClean="0"/>
              <a:t>23</a:t>
            </a:fld>
            <a:endParaRPr lang="en-US" dirty="0"/>
          </a:p>
        </p:txBody>
      </p:sp>
      <p:sp>
        <p:nvSpPr>
          <p:cNvPr id="6" name="TextBox 5">
            <a:extLst>
              <a:ext uri="{FF2B5EF4-FFF2-40B4-BE49-F238E27FC236}">
                <a16:creationId xmlns:a16="http://schemas.microsoft.com/office/drawing/2014/main" id="{B9C9E63C-7D16-8866-010C-D027136556BF}"/>
              </a:ext>
            </a:extLst>
          </p:cNvPr>
          <p:cNvSpPr txBox="1"/>
          <p:nvPr/>
        </p:nvSpPr>
        <p:spPr>
          <a:xfrm>
            <a:off x="477980" y="1318413"/>
            <a:ext cx="5168899" cy="646331"/>
          </a:xfrm>
          <a:prstGeom prst="rect">
            <a:avLst/>
          </a:prstGeom>
          <a:noFill/>
        </p:spPr>
        <p:txBody>
          <a:bodyPr wrap="square">
            <a:spAutoFit/>
          </a:bodyPr>
          <a:lstStyle/>
          <a:p>
            <a:r>
              <a:rPr lang="en-GB" b="0" i="0" dirty="0">
                <a:effectLst/>
                <a:latin typeface="arial" panose="020B0604020202020204" pitchFamily="34" charset="0"/>
              </a:rPr>
              <a:t>“So too at </a:t>
            </a:r>
            <a:r>
              <a:rPr lang="en-GB" b="1" i="0" dirty="0">
                <a:effectLst/>
                <a:latin typeface="arial" panose="020B0604020202020204" pitchFamily="34" charset="0"/>
              </a:rPr>
              <a:t>death</a:t>
            </a:r>
            <a:r>
              <a:rPr lang="en-GB" b="0" i="0" dirty="0">
                <a:effectLst/>
                <a:latin typeface="arial" panose="020B0604020202020204" pitchFamily="34" charset="0"/>
              </a:rPr>
              <a:t> the </a:t>
            </a:r>
            <a:r>
              <a:rPr lang="en-GB" b="1" i="0" dirty="0">
                <a:effectLst/>
                <a:latin typeface="arial" panose="020B0604020202020204" pitchFamily="34" charset="0"/>
              </a:rPr>
              <a:t>world does not</a:t>
            </a:r>
            <a:r>
              <a:rPr lang="en-GB" b="0" i="0" dirty="0">
                <a:effectLst/>
                <a:latin typeface="arial" panose="020B0604020202020204" pitchFamily="34" charset="0"/>
              </a:rPr>
              <a:t> alter, but comes to an </a:t>
            </a:r>
            <a:r>
              <a:rPr lang="en-GB" b="1" i="0" dirty="0">
                <a:effectLst/>
                <a:latin typeface="arial" panose="020B0604020202020204" pitchFamily="34" charset="0"/>
              </a:rPr>
              <a:t>end” – Ludwig Wittgenstein</a:t>
            </a:r>
            <a:endParaRPr lang="en-GB" dirty="0"/>
          </a:p>
        </p:txBody>
      </p:sp>
    </p:spTree>
    <p:extLst>
      <p:ext uri="{BB962C8B-B14F-4D97-AF65-F5344CB8AC3E}">
        <p14:creationId xmlns:p14="http://schemas.microsoft.com/office/powerpoint/2010/main" val="67163661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9" name="Rectangle 9222">
            <a:extLst>
              <a:ext uri="{FF2B5EF4-FFF2-40B4-BE49-F238E27FC236}">
                <a16:creationId xmlns:a16="http://schemas.microsoft.com/office/drawing/2014/main" id="{6EA86598-DA2C-41D5-BC0C-E877F881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 y="0"/>
            <a:ext cx="7525153"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2FD16-DD67-82D8-6EDF-114E763B52D0}"/>
              </a:ext>
            </a:extLst>
          </p:cNvPr>
          <p:cNvSpPr>
            <a:spLocks noGrp="1"/>
          </p:cNvSpPr>
          <p:nvPr>
            <p:ph type="title"/>
          </p:nvPr>
        </p:nvSpPr>
        <p:spPr>
          <a:xfrm>
            <a:off x="1155556" y="637763"/>
            <a:ext cx="5735633" cy="1627274"/>
          </a:xfrm>
        </p:spPr>
        <p:txBody>
          <a:bodyPr anchor="t">
            <a:normAutofit/>
          </a:bodyPr>
          <a:lstStyle/>
          <a:p>
            <a:r>
              <a:rPr lang="en-GB" sz="4800">
                <a:solidFill>
                  <a:schemeClr val="bg1"/>
                </a:solidFill>
              </a:rPr>
              <a:t>Further reading</a:t>
            </a:r>
          </a:p>
        </p:txBody>
      </p:sp>
      <p:sp>
        <p:nvSpPr>
          <p:cNvPr id="9230" name="Rectangle 9224">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57" y="2377331"/>
            <a:ext cx="457200"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Content Placeholder 2">
            <a:extLst>
              <a:ext uri="{FF2B5EF4-FFF2-40B4-BE49-F238E27FC236}">
                <a16:creationId xmlns:a16="http://schemas.microsoft.com/office/drawing/2014/main" id="{74C255AE-DA7C-38F0-8B42-D506D54BB67E}"/>
              </a:ext>
            </a:extLst>
          </p:cNvPr>
          <p:cNvSpPr>
            <a:spLocks noGrp="1"/>
          </p:cNvSpPr>
          <p:nvPr>
            <p:ph idx="1"/>
          </p:nvPr>
        </p:nvSpPr>
        <p:spPr>
          <a:xfrm>
            <a:off x="1155548" y="2580191"/>
            <a:ext cx="5735641" cy="3596772"/>
          </a:xfrm>
        </p:spPr>
        <p:txBody>
          <a:bodyPr>
            <a:normAutofit/>
          </a:bodyPr>
          <a:lstStyle/>
          <a:p>
            <a:r>
              <a:rPr lang="en-GB" sz="2000" dirty="0">
                <a:solidFill>
                  <a:schemeClr val="bg1"/>
                </a:solidFill>
              </a:rPr>
              <a:t>The Fountainhead</a:t>
            </a:r>
          </a:p>
          <a:p>
            <a:r>
              <a:rPr lang="en-GB" sz="2000" dirty="0">
                <a:solidFill>
                  <a:schemeClr val="bg1"/>
                </a:solidFill>
              </a:rPr>
              <a:t>Anthem</a:t>
            </a:r>
          </a:p>
          <a:p>
            <a:r>
              <a:rPr lang="en-GB" sz="2000" dirty="0">
                <a:solidFill>
                  <a:schemeClr val="bg1"/>
                </a:solidFill>
              </a:rPr>
              <a:t>We The Living</a:t>
            </a:r>
          </a:p>
          <a:p>
            <a:r>
              <a:rPr lang="en-GB" sz="2000" dirty="0">
                <a:solidFill>
                  <a:schemeClr val="bg1"/>
                </a:solidFill>
              </a:rPr>
              <a:t>Ayn Rand and the World She Made</a:t>
            </a:r>
          </a:p>
          <a:p>
            <a:r>
              <a:rPr lang="en-GB" sz="2000" dirty="0">
                <a:solidFill>
                  <a:schemeClr val="bg1"/>
                </a:solidFill>
              </a:rPr>
              <a:t>Goddess of the Market: Ayn Rand and the American Right by Jennifer Burns</a:t>
            </a:r>
          </a:p>
          <a:p>
            <a:r>
              <a:rPr lang="en-GB" sz="2000" dirty="0">
                <a:solidFill>
                  <a:schemeClr val="bg1"/>
                </a:solidFill>
              </a:rPr>
              <a:t>The Virtue of Selfishness</a:t>
            </a:r>
          </a:p>
          <a:p>
            <a:r>
              <a:rPr lang="en-GB" sz="2000" dirty="0">
                <a:solidFill>
                  <a:schemeClr val="bg1"/>
                </a:solidFill>
              </a:rPr>
              <a:t>The Games People Play by Eric Berne</a:t>
            </a:r>
          </a:p>
          <a:p>
            <a:r>
              <a:rPr lang="en-GB" sz="2000" dirty="0">
                <a:solidFill>
                  <a:schemeClr val="bg1"/>
                </a:solidFill>
              </a:rPr>
              <a:t>The Deepest Acceptance by Jeff Foster</a:t>
            </a:r>
          </a:p>
        </p:txBody>
      </p:sp>
      <p:pic>
        <p:nvPicPr>
          <p:cNvPr id="9218" name="Picture 2" descr="We the Living - Ayn Rand. | Books worth reading | Pinterest">
            <a:extLst>
              <a:ext uri="{FF2B5EF4-FFF2-40B4-BE49-F238E27FC236}">
                <a16:creationId xmlns:a16="http://schemas.microsoft.com/office/drawing/2014/main" id="{372B8E1E-B9D0-8877-84C9-1FFC120B93A9}"/>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r="-2"/>
          <a:stretch/>
        </p:blipFill>
        <p:spPr bwMode="auto">
          <a:xfrm>
            <a:off x="7525166" y="10"/>
            <a:ext cx="4666834"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53C757C-92E6-269F-775A-3FD7FB81DFC8}"/>
              </a:ext>
            </a:extLst>
          </p:cNvPr>
          <p:cNvSpPr>
            <a:spLocks noGrp="1"/>
          </p:cNvSpPr>
          <p:nvPr>
            <p:ph type="sldNum" sz="quarter" idx="12"/>
          </p:nvPr>
        </p:nvSpPr>
        <p:spPr/>
        <p:txBody>
          <a:bodyPr/>
          <a:lstStyle/>
          <a:p>
            <a:fld id="{48F63A3B-78C7-47BE-AE5E-E10140E04643}" type="slidenum">
              <a:rPr lang="en-US" smtClean="0"/>
              <a:t>24</a:t>
            </a:fld>
            <a:endParaRPr lang="en-US" dirty="0"/>
          </a:p>
        </p:txBody>
      </p:sp>
    </p:spTree>
    <p:extLst>
      <p:ext uri="{BB962C8B-B14F-4D97-AF65-F5344CB8AC3E}">
        <p14:creationId xmlns:p14="http://schemas.microsoft.com/office/powerpoint/2010/main" val="2870710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Dollar sign capitalism logo">
            <a:extLst>
              <a:ext uri="{FF2B5EF4-FFF2-40B4-BE49-F238E27FC236}">
                <a16:creationId xmlns:a16="http://schemas.microsoft.com/office/drawing/2014/main" id="{F2FEC982-CE99-4CE1-36C7-FCF9846A26E0}"/>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1A617B52-C4A7-80AD-AEC8-A652B9F43BD4}"/>
              </a:ext>
            </a:extLst>
          </p:cNvPr>
          <p:cNvSpPr>
            <a:spLocks noGrp="1"/>
          </p:cNvSpPr>
          <p:nvPr>
            <p:ph type="ctrTitle"/>
          </p:nvPr>
        </p:nvSpPr>
        <p:spPr>
          <a:xfrm>
            <a:off x="477981" y="1122363"/>
            <a:ext cx="4023360" cy="3204134"/>
          </a:xfrm>
        </p:spPr>
        <p:txBody>
          <a:bodyPr anchor="b">
            <a:normAutofit/>
          </a:bodyPr>
          <a:lstStyle/>
          <a:p>
            <a:pPr algn="l"/>
            <a:r>
              <a:rPr lang="en-GB" sz="4800" dirty="0"/>
              <a:t>Thank you</a:t>
            </a:r>
          </a:p>
        </p:txBody>
      </p:sp>
      <p:sp>
        <p:nvSpPr>
          <p:cNvPr id="5131" name="Rectangle 51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3" name="Rectangle 51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3">
            <a:extLst>
              <a:ext uri="{FF2B5EF4-FFF2-40B4-BE49-F238E27FC236}">
                <a16:creationId xmlns:a16="http://schemas.microsoft.com/office/drawing/2014/main" id="{8FE3410A-7761-1F8A-80FA-D7793A93F16F}"/>
              </a:ext>
            </a:extLst>
          </p:cNvPr>
          <p:cNvSpPr txBox="1">
            <a:spLocks/>
          </p:cNvSpPr>
          <p:nvPr/>
        </p:nvSpPr>
        <p:spPr>
          <a:xfrm>
            <a:off x="477981" y="2244716"/>
            <a:ext cx="4023360" cy="32041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4800" dirty="0"/>
              <a:t>Q&amp;A</a:t>
            </a:r>
          </a:p>
        </p:txBody>
      </p:sp>
      <p:sp>
        <p:nvSpPr>
          <p:cNvPr id="3" name="Slide Number Placeholder 2">
            <a:extLst>
              <a:ext uri="{FF2B5EF4-FFF2-40B4-BE49-F238E27FC236}">
                <a16:creationId xmlns:a16="http://schemas.microsoft.com/office/drawing/2014/main" id="{58E072DB-1E40-1B33-4F7F-8F3D40D61E71}"/>
              </a:ext>
            </a:extLst>
          </p:cNvPr>
          <p:cNvSpPr>
            <a:spLocks noGrp="1"/>
          </p:cNvSpPr>
          <p:nvPr>
            <p:ph type="sldNum" sz="quarter" idx="12"/>
          </p:nvPr>
        </p:nvSpPr>
        <p:spPr/>
        <p:txBody>
          <a:bodyPr/>
          <a:lstStyle/>
          <a:p>
            <a:fld id="{48F63A3B-78C7-47BE-AE5E-E10140E04643}" type="slidenum">
              <a:rPr lang="en-US" smtClean="0"/>
              <a:t>25</a:t>
            </a:fld>
            <a:endParaRPr lang="en-US" dirty="0"/>
          </a:p>
        </p:txBody>
      </p:sp>
    </p:spTree>
    <p:extLst>
      <p:ext uri="{BB962C8B-B14F-4D97-AF65-F5344CB8AC3E}">
        <p14:creationId xmlns:p14="http://schemas.microsoft.com/office/powerpoint/2010/main" val="28591434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8" name="Rectangle 1127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F1392F4-5DF6-D7C8-F615-C207E64C026C}"/>
              </a:ext>
            </a:extLst>
          </p:cNvPr>
          <p:cNvSpPr>
            <a:spLocks noGrp="1"/>
          </p:cNvSpPr>
          <p:nvPr>
            <p:ph type="title"/>
          </p:nvPr>
        </p:nvSpPr>
        <p:spPr>
          <a:xfrm>
            <a:off x="1020467" y="1397120"/>
            <a:ext cx="4707671" cy="1225650"/>
          </a:xfrm>
        </p:spPr>
        <p:txBody>
          <a:bodyPr anchor="b">
            <a:normAutofit/>
          </a:bodyPr>
          <a:lstStyle/>
          <a:p>
            <a:r>
              <a:rPr lang="en-GB" sz="3800">
                <a:solidFill>
                  <a:schemeClr val="bg1"/>
                </a:solidFill>
              </a:rPr>
              <a:t>Background &amp; context</a:t>
            </a:r>
          </a:p>
        </p:txBody>
      </p:sp>
      <p:sp>
        <p:nvSpPr>
          <p:cNvPr id="3" name="Content Placeholder 2">
            <a:extLst>
              <a:ext uri="{FF2B5EF4-FFF2-40B4-BE49-F238E27FC236}">
                <a16:creationId xmlns:a16="http://schemas.microsoft.com/office/drawing/2014/main" id="{0978EEA1-F2B7-22A3-C2E5-F71C94898C6B}"/>
              </a:ext>
            </a:extLst>
          </p:cNvPr>
          <p:cNvSpPr>
            <a:spLocks noGrp="1"/>
          </p:cNvSpPr>
          <p:nvPr>
            <p:ph idx="1"/>
          </p:nvPr>
        </p:nvSpPr>
        <p:spPr>
          <a:xfrm>
            <a:off x="1020467" y="2891752"/>
            <a:ext cx="4707671" cy="2334517"/>
          </a:xfrm>
        </p:spPr>
        <p:txBody>
          <a:bodyPr>
            <a:normAutofit fontScale="85000" lnSpcReduction="20000"/>
          </a:bodyPr>
          <a:lstStyle/>
          <a:p>
            <a:r>
              <a:rPr lang="en-GB" sz="1700" dirty="0">
                <a:solidFill>
                  <a:schemeClr val="bg1"/>
                </a:solidFill>
              </a:rPr>
              <a:t>Alisa </a:t>
            </a:r>
            <a:r>
              <a:rPr lang="en-GB" sz="1700" dirty="0" err="1">
                <a:solidFill>
                  <a:schemeClr val="bg1"/>
                </a:solidFill>
              </a:rPr>
              <a:t>Zinov’yevna</a:t>
            </a:r>
            <a:r>
              <a:rPr lang="en-GB" sz="1700" dirty="0">
                <a:solidFill>
                  <a:schemeClr val="bg1"/>
                </a:solidFill>
              </a:rPr>
              <a:t> Rosenbaum (</a:t>
            </a:r>
            <a:r>
              <a:rPr lang="ru-RU" sz="1700" dirty="0">
                <a:solidFill>
                  <a:schemeClr val="bg1"/>
                </a:solidFill>
              </a:rPr>
              <a:t>Алиса Зиновьевна Розенбаум</a:t>
            </a:r>
            <a:r>
              <a:rPr lang="en-GB" sz="1700" dirty="0">
                <a:solidFill>
                  <a:schemeClr val="bg1"/>
                </a:solidFill>
              </a:rPr>
              <a:t>) </a:t>
            </a:r>
          </a:p>
          <a:p>
            <a:r>
              <a:rPr lang="en-GB" sz="1700" dirty="0">
                <a:solidFill>
                  <a:schemeClr val="bg1"/>
                </a:solidFill>
              </a:rPr>
              <a:t>February 2</a:t>
            </a:r>
            <a:r>
              <a:rPr lang="en-GB" sz="1700" baseline="30000" dirty="0">
                <a:solidFill>
                  <a:schemeClr val="bg1"/>
                </a:solidFill>
              </a:rPr>
              <a:t>nd </a:t>
            </a:r>
            <a:r>
              <a:rPr lang="en-GB" sz="1700" dirty="0">
                <a:solidFill>
                  <a:schemeClr val="bg1"/>
                </a:solidFill>
              </a:rPr>
              <a:t>1905 in Saint Petersburg (</a:t>
            </a:r>
            <a:r>
              <a:rPr lang="ru-RU" sz="1700" dirty="0">
                <a:solidFill>
                  <a:schemeClr val="bg1"/>
                </a:solidFill>
              </a:rPr>
              <a:t>Санкт-Петербург</a:t>
            </a:r>
            <a:r>
              <a:rPr lang="en-GB" sz="1700" dirty="0">
                <a:solidFill>
                  <a:schemeClr val="bg1"/>
                </a:solidFill>
              </a:rPr>
              <a:t>)</a:t>
            </a:r>
          </a:p>
          <a:p>
            <a:r>
              <a:rPr lang="en-GB" sz="1700" dirty="0">
                <a:solidFill>
                  <a:schemeClr val="bg1"/>
                </a:solidFill>
              </a:rPr>
              <a:t>Zelman Wolf “</a:t>
            </a:r>
            <a:r>
              <a:rPr lang="en-GB" sz="1700" dirty="0" err="1">
                <a:solidFill>
                  <a:schemeClr val="bg1"/>
                </a:solidFill>
              </a:rPr>
              <a:t>Zinovy</a:t>
            </a:r>
            <a:r>
              <a:rPr lang="en-GB" sz="1700" dirty="0">
                <a:solidFill>
                  <a:schemeClr val="bg1"/>
                </a:solidFill>
              </a:rPr>
              <a:t>” </a:t>
            </a:r>
            <a:r>
              <a:rPr lang="en-GB" sz="1700" dirty="0" err="1">
                <a:solidFill>
                  <a:schemeClr val="bg1"/>
                </a:solidFill>
              </a:rPr>
              <a:t>Zakharovich</a:t>
            </a:r>
            <a:r>
              <a:rPr lang="en-GB" sz="1700" dirty="0">
                <a:solidFill>
                  <a:schemeClr val="bg1"/>
                </a:solidFill>
              </a:rPr>
              <a:t> Rosenbaum, her father, was a pharmacist, born in the Pale of Settlement.</a:t>
            </a:r>
          </a:p>
          <a:p>
            <a:r>
              <a:rPr lang="en-GB" sz="1700" dirty="0">
                <a:solidFill>
                  <a:schemeClr val="bg1"/>
                </a:solidFill>
              </a:rPr>
              <a:t>Her mother was </a:t>
            </a:r>
            <a:r>
              <a:rPr lang="en-GB" sz="1700" dirty="0" err="1">
                <a:solidFill>
                  <a:schemeClr val="bg1"/>
                </a:solidFill>
              </a:rPr>
              <a:t>Khana</a:t>
            </a:r>
            <a:r>
              <a:rPr lang="en-GB" sz="1700" dirty="0">
                <a:solidFill>
                  <a:schemeClr val="bg1"/>
                </a:solidFill>
              </a:rPr>
              <a:t> </a:t>
            </a:r>
            <a:r>
              <a:rPr lang="en-GB" sz="1700" dirty="0" err="1">
                <a:solidFill>
                  <a:schemeClr val="bg1"/>
                </a:solidFill>
              </a:rPr>
              <a:t>Berkovna</a:t>
            </a:r>
            <a:r>
              <a:rPr lang="en-GB" sz="1700" dirty="0">
                <a:solidFill>
                  <a:schemeClr val="bg1"/>
                </a:solidFill>
              </a:rPr>
              <a:t> “Anna” Kaplan qualified as a dentist, was a socialite from the bourgeoisie.</a:t>
            </a:r>
          </a:p>
          <a:p>
            <a:r>
              <a:rPr lang="en-GB" sz="1700" dirty="0">
                <a:solidFill>
                  <a:schemeClr val="bg1"/>
                </a:solidFill>
              </a:rPr>
              <a:t>Analysing her behaviour and approach to the World there is good reason to believe she was in the Autism Spectrum (see https://</a:t>
            </a:r>
            <a:r>
              <a:rPr lang="en-GB" sz="1700" dirty="0" err="1">
                <a:solidFill>
                  <a:schemeClr val="bg1"/>
                </a:solidFill>
              </a:rPr>
              <a:t>veridici.com</a:t>
            </a:r>
            <a:r>
              <a:rPr lang="en-GB" sz="1700" dirty="0">
                <a:solidFill>
                  <a:schemeClr val="bg1"/>
                </a:solidFill>
              </a:rPr>
              <a:t>/</a:t>
            </a:r>
            <a:r>
              <a:rPr lang="en-GB" sz="1700" dirty="0" err="1">
                <a:solidFill>
                  <a:schemeClr val="bg1"/>
                </a:solidFill>
              </a:rPr>
              <a:t>ayn</a:t>
            </a:r>
            <a:r>
              <a:rPr lang="en-GB" sz="1700" dirty="0">
                <a:solidFill>
                  <a:schemeClr val="bg1"/>
                </a:solidFill>
              </a:rPr>
              <a:t>-rand-had-</a:t>
            </a:r>
            <a:r>
              <a:rPr lang="en-GB" sz="1700" dirty="0" err="1">
                <a:solidFill>
                  <a:schemeClr val="bg1"/>
                </a:solidFill>
              </a:rPr>
              <a:t>aspergers</a:t>
            </a:r>
            <a:r>
              <a:rPr lang="en-GB" sz="1700" dirty="0">
                <a:solidFill>
                  <a:schemeClr val="bg1"/>
                </a:solidFill>
              </a:rPr>
              <a:t>-syndrome/)</a:t>
            </a:r>
          </a:p>
        </p:txBody>
      </p:sp>
      <p:pic>
        <p:nvPicPr>
          <p:cNvPr id="11266" name="Picture 2" descr="Ayn Rand | Rosenbaum family photo, circa 1909">
            <a:extLst>
              <a:ext uri="{FF2B5EF4-FFF2-40B4-BE49-F238E27FC236}">
                <a16:creationId xmlns:a16="http://schemas.microsoft.com/office/drawing/2014/main" id="{74FC2C76-6B5D-A81F-B891-DCDA083615BA}"/>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tretch/>
        </p:blipFill>
        <p:spPr bwMode="auto">
          <a:xfrm>
            <a:off x="6833666" y="977900"/>
            <a:ext cx="4841034" cy="4826000"/>
          </a:xfrm>
          <a:prstGeom prst="rect">
            <a:avLst/>
          </a:prstGeom>
          <a:noFill/>
          <a:extLst>
            <a:ext uri="{909E8E84-426E-40DD-AFC4-6F175D3DCCD1}">
              <a14:hiddenFill xmlns:a14="http://schemas.microsoft.com/office/drawing/2010/main">
                <a:solidFill>
                  <a:srgbClr val="FFFFFF"/>
                </a:solidFill>
              </a14:hiddenFill>
            </a:ext>
          </a:extLst>
        </p:spPr>
      </p:pic>
      <p:sp>
        <p:nvSpPr>
          <p:cNvPr id="11280" name="Rectangle 11279">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2" name="Rectangle 11281">
            <a:extLst>
              <a:ext uri="{FF2B5EF4-FFF2-40B4-BE49-F238E27FC236}">
                <a16:creationId xmlns:a16="http://schemas.microsoft.com/office/drawing/2014/main" id="{C61F2F60-14E3-4196-B7CE-175E46F04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596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CC4DEBD-CFAC-F16D-505F-FF62F2904BE1}"/>
              </a:ext>
            </a:extLst>
          </p:cNvPr>
          <p:cNvSpPr>
            <a:spLocks noGrp="1"/>
          </p:cNvSpPr>
          <p:nvPr>
            <p:ph type="sldNum" sz="quarter" idx="12"/>
          </p:nvPr>
        </p:nvSpPr>
        <p:spPr/>
        <p:txBody>
          <a:bodyPr/>
          <a:lstStyle/>
          <a:p>
            <a:fld id="{48F63A3B-78C7-47BE-AE5E-E10140E04643}" type="slidenum">
              <a:rPr lang="en-US" smtClean="0"/>
              <a:t>3</a:t>
            </a:fld>
            <a:endParaRPr lang="en-US" dirty="0"/>
          </a:p>
        </p:txBody>
      </p:sp>
    </p:spTree>
    <p:extLst>
      <p:ext uri="{BB962C8B-B14F-4D97-AF65-F5344CB8AC3E}">
        <p14:creationId xmlns:p14="http://schemas.microsoft.com/office/powerpoint/2010/main" val="86900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4" name="Rectangle 1025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AEA8475-E7D3-4E40-DFB3-0F351FD997D4}"/>
              </a:ext>
            </a:extLst>
          </p:cNvPr>
          <p:cNvSpPr>
            <a:spLocks noGrp="1"/>
          </p:cNvSpPr>
          <p:nvPr>
            <p:ph type="title"/>
          </p:nvPr>
        </p:nvSpPr>
        <p:spPr>
          <a:xfrm>
            <a:off x="6234867" y="401247"/>
            <a:ext cx="5248219" cy="1154400"/>
          </a:xfrm>
        </p:spPr>
        <p:txBody>
          <a:bodyPr anchor="b">
            <a:normAutofit fontScale="90000"/>
          </a:bodyPr>
          <a:lstStyle/>
          <a:p>
            <a:r>
              <a:rPr lang="en-GB" sz="3700">
                <a:solidFill>
                  <a:schemeClr val="bg1"/>
                </a:solidFill>
              </a:rPr>
              <a:t>Background &amp; context: the (1917) October Revolution</a:t>
            </a:r>
          </a:p>
        </p:txBody>
      </p:sp>
      <p:grpSp>
        <p:nvGrpSpPr>
          <p:cNvPr id="10256" name="Group 10255">
            <a:extLst>
              <a:ext uri="{FF2B5EF4-FFF2-40B4-BE49-F238E27FC236}">
                <a16:creationId xmlns:a16="http://schemas.microsoft.com/office/drawing/2014/main" id="{698DC1B4-9C49-491A-B0C4-CF9ABED0C7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0257" name="Freeform: Shape 1025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258" name="Freeform: Shape 1025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pic>
        <p:nvPicPr>
          <p:cNvPr id="10242" name="Picture 2" descr="undefined">
            <a:extLst>
              <a:ext uri="{FF2B5EF4-FFF2-40B4-BE49-F238E27FC236}">
                <a16:creationId xmlns:a16="http://schemas.microsoft.com/office/drawing/2014/main" id="{42137955-AFB5-6A3D-F4E8-0A2D9A2D3137}"/>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r="502" b="2"/>
          <a:stretch/>
        </p:blipFill>
        <p:spPr bwMode="auto">
          <a:xfrm>
            <a:off x="477541" y="269354"/>
            <a:ext cx="3296556" cy="329655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0260" name="Group 10259">
            <a:extLst>
              <a:ext uri="{FF2B5EF4-FFF2-40B4-BE49-F238E27FC236}">
                <a16:creationId xmlns:a16="http://schemas.microsoft.com/office/drawing/2014/main" id="{E5C89038-920A-4C2C-96CF-80507027B6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0064" y="2828266"/>
            <a:ext cx="805908" cy="805908"/>
            <a:chOff x="817371" y="4276255"/>
            <a:chExt cx="413564" cy="413564"/>
          </a:xfrm>
          <a:solidFill>
            <a:srgbClr val="FFFFFF"/>
          </a:solidFill>
        </p:grpSpPr>
        <p:sp>
          <p:nvSpPr>
            <p:cNvPr id="10261" name="Graphic 212">
              <a:extLst>
                <a:ext uri="{FF2B5EF4-FFF2-40B4-BE49-F238E27FC236}">
                  <a16:creationId xmlns:a16="http://schemas.microsoft.com/office/drawing/2014/main" id="{8D8F13C5-4B99-432F-A339-372E57EB6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262" name="Graphic 212">
              <a:extLst>
                <a:ext uri="{FF2B5EF4-FFF2-40B4-BE49-F238E27FC236}">
                  <a16:creationId xmlns:a16="http://schemas.microsoft.com/office/drawing/2014/main" id="{413EEA21-9A3A-47C8-A94C-D6EFE2EF5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10264" name="Group 10263">
            <a:extLst>
              <a:ext uri="{FF2B5EF4-FFF2-40B4-BE49-F238E27FC236}">
                <a16:creationId xmlns:a16="http://schemas.microsoft.com/office/drawing/2014/main" id="{9A15111C-2752-4649-B55B-B93FF93F97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0064" y="2823516"/>
            <a:ext cx="805908" cy="805908"/>
            <a:chOff x="817371" y="4276255"/>
            <a:chExt cx="413564" cy="413564"/>
          </a:xfrm>
          <a:solidFill>
            <a:schemeClr val="accent2">
              <a:alpha val="30000"/>
            </a:schemeClr>
          </a:solidFill>
        </p:grpSpPr>
        <p:sp>
          <p:nvSpPr>
            <p:cNvPr id="10265" name="Graphic 212">
              <a:extLst>
                <a:ext uri="{FF2B5EF4-FFF2-40B4-BE49-F238E27FC236}">
                  <a16:creationId xmlns:a16="http://schemas.microsoft.com/office/drawing/2014/main" id="{877E3FF1-E4B8-49CB-9DD6-7D2067808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266" name="Graphic 212">
              <a:extLst>
                <a:ext uri="{FF2B5EF4-FFF2-40B4-BE49-F238E27FC236}">
                  <a16:creationId xmlns:a16="http://schemas.microsoft.com/office/drawing/2014/main" id="{945D9A4A-CCDB-40CE-BD57-15BE15B87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sp>
        <p:nvSpPr>
          <p:cNvPr id="3" name="Content Placeholder 2">
            <a:extLst>
              <a:ext uri="{FF2B5EF4-FFF2-40B4-BE49-F238E27FC236}">
                <a16:creationId xmlns:a16="http://schemas.microsoft.com/office/drawing/2014/main" id="{0A618562-8551-26DE-5986-45D263D7E1BA}"/>
              </a:ext>
            </a:extLst>
          </p:cNvPr>
          <p:cNvSpPr>
            <a:spLocks noGrp="1"/>
          </p:cNvSpPr>
          <p:nvPr>
            <p:ph idx="1"/>
          </p:nvPr>
        </p:nvSpPr>
        <p:spPr>
          <a:xfrm>
            <a:off x="6234868" y="1820369"/>
            <a:ext cx="5217173" cy="4351338"/>
          </a:xfrm>
        </p:spPr>
        <p:txBody>
          <a:bodyPr>
            <a:normAutofit/>
          </a:bodyPr>
          <a:lstStyle/>
          <a:p>
            <a:r>
              <a:rPr lang="en-GB" sz="1500" dirty="0">
                <a:solidFill>
                  <a:schemeClr val="bg1"/>
                </a:solidFill>
              </a:rPr>
              <a:t>Under Lenin and the Bolsheviks her family’s business was seized and the family fled to the Crimea, at the time still under the control of the White Army.</a:t>
            </a:r>
          </a:p>
          <a:p>
            <a:r>
              <a:rPr lang="en-GB" sz="1500" dirty="0">
                <a:solidFill>
                  <a:schemeClr val="bg1"/>
                </a:solidFill>
              </a:rPr>
              <a:t>Returned to Petrograd in 1921 and enrolled in Petrograd State University to do social pedagogy, one of the first women to do so.</a:t>
            </a:r>
          </a:p>
          <a:p>
            <a:r>
              <a:rPr lang="en-GB" sz="1500" dirty="0">
                <a:solidFill>
                  <a:schemeClr val="bg1"/>
                </a:solidFill>
              </a:rPr>
              <a:t>As a student from a bourgeoise background she was purged from the university by the Bolsheviks.</a:t>
            </a:r>
          </a:p>
          <a:p>
            <a:r>
              <a:rPr lang="en-GB" sz="1500" dirty="0">
                <a:solidFill>
                  <a:schemeClr val="bg1"/>
                </a:solidFill>
              </a:rPr>
              <a:t>She was reinstated and left Leningrad State University in 1924</a:t>
            </a:r>
          </a:p>
          <a:p>
            <a:r>
              <a:rPr lang="en-GB" sz="1500" dirty="0">
                <a:solidFill>
                  <a:schemeClr val="bg1"/>
                </a:solidFill>
              </a:rPr>
              <a:t>Studied at State Technicum for Screen Arts and published Pola Negri as an essay</a:t>
            </a:r>
          </a:p>
          <a:p>
            <a:r>
              <a:rPr lang="en-GB" sz="1500" dirty="0">
                <a:solidFill>
                  <a:schemeClr val="bg1"/>
                </a:solidFill>
              </a:rPr>
              <a:t>Granted a visa to visit family in Chicago and arrived in NYC in Feb 1926</a:t>
            </a:r>
          </a:p>
          <a:p>
            <a:r>
              <a:rPr lang="en-GB" sz="1500" dirty="0">
                <a:solidFill>
                  <a:schemeClr val="bg1"/>
                </a:solidFill>
              </a:rPr>
              <a:t>Started her working life in LA for Cecille B. DeMille</a:t>
            </a:r>
          </a:p>
          <a:p>
            <a:r>
              <a:rPr lang="en-GB" sz="1500" dirty="0">
                <a:solidFill>
                  <a:schemeClr val="bg1"/>
                </a:solidFill>
              </a:rPr>
              <a:t>She never returned to Russia and was unable to bring her parents an family to the US</a:t>
            </a:r>
          </a:p>
        </p:txBody>
      </p:sp>
      <p:pic>
        <p:nvPicPr>
          <p:cNvPr id="10244" name="Picture 4" descr="Ayn Rand | Ayn Rand's passport photograph, 1925">
            <a:extLst>
              <a:ext uri="{FF2B5EF4-FFF2-40B4-BE49-F238E27FC236}">
                <a16:creationId xmlns:a16="http://schemas.microsoft.com/office/drawing/2014/main" id="{0915EBC0-E62C-1B55-E835-274CCA88510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r="-2" b="39887"/>
          <a:stretch/>
        </p:blipFill>
        <p:spPr bwMode="auto">
          <a:xfrm>
            <a:off x="1828492" y="3481328"/>
            <a:ext cx="2965878" cy="296587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pic>
        <p:nvPicPr>
          <p:cNvPr id="1026" name="Picture 2" descr="Cecil B. DeMille - Wikipedia">
            <a:extLst>
              <a:ext uri="{FF2B5EF4-FFF2-40B4-BE49-F238E27FC236}">
                <a16:creationId xmlns:a16="http://schemas.microsoft.com/office/drawing/2014/main" id="{B4E43ADE-52E3-E4B4-C60C-0AB074287C7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188" r="-1" b="28812"/>
          <a:stretch/>
        </p:blipFill>
        <p:spPr bwMode="auto">
          <a:xfrm>
            <a:off x="3820702" y="1675969"/>
            <a:ext cx="2167719" cy="2167719"/>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a:extLst>
            <a:ext uri="{909E8E84-426E-40DD-AFC4-6F175D3DCCD1}">
              <a14:hiddenFill xmlns:a14="http://schemas.microsoft.com/office/drawing/2010/main">
                <a:solidFill>
                  <a:srgbClr val="FFFFFF"/>
                </a:solidFill>
              </a14:hiddenFill>
            </a:ext>
          </a:extLst>
        </p:spPr>
      </p:pic>
      <p:grpSp>
        <p:nvGrpSpPr>
          <p:cNvPr id="1026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269" name="Freeform: Shape 1026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70" name="Freeform: Shape 1026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71" name="Freeform: Shape 1027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72" name="Freeform: Shape 1027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273" name="Freeform: Shape 1027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Slide Number Placeholder 3">
            <a:extLst>
              <a:ext uri="{FF2B5EF4-FFF2-40B4-BE49-F238E27FC236}">
                <a16:creationId xmlns:a16="http://schemas.microsoft.com/office/drawing/2014/main" id="{24D5B59C-D06C-F88E-1E73-4E771289E24D}"/>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101813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6" name="Rectangle 1055">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1" name="Rectangle 1050">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509" y="457200"/>
            <a:ext cx="4739408" cy="5943600"/>
          </a:xfrm>
          <a:prstGeom prst="rect">
            <a:avLst/>
          </a:prstGeom>
          <a:solidFill>
            <a:srgbClr val="7D6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a:extLst>
              <a:ext uri="{FF2B5EF4-FFF2-40B4-BE49-F238E27FC236}">
                <a16:creationId xmlns:a16="http://schemas.microsoft.com/office/drawing/2014/main" id="{7F72E218-CF40-3FCD-B727-05A3A4140E4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85796" y="1011661"/>
            <a:ext cx="1638618" cy="2487507"/>
          </a:xfrm>
          <a:prstGeom prst="rect">
            <a:avLst/>
          </a:prstGeom>
          <a:extLst>
            <a:ext uri="{909E8E84-426E-40DD-AFC4-6F175D3DCCD1}">
              <a14:hiddenFill xmlns:a14="http://schemas.microsoft.com/office/drawing/2010/main">
                <a:solidFill>
                  <a:srgbClr val="FFFFFF"/>
                </a:solidFill>
              </a14:hiddenFill>
            </a:ext>
          </a:extLst>
        </p:spPr>
      </p:pic>
      <p:pic>
        <p:nvPicPr>
          <p:cNvPr id="1034" name="Picture 10" descr="Magazine cover with a man holding lightning bolts">
            <a:extLst>
              <a:ext uri="{FF2B5EF4-FFF2-40B4-BE49-F238E27FC236}">
                <a16:creationId xmlns:a16="http://schemas.microsoft.com/office/drawing/2014/main" id="{95C91134-42D9-3225-F154-D8627B1945B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85796" y="3558328"/>
            <a:ext cx="1638618" cy="2288011"/>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Front cover of The Fountainhead">
            <a:extLst>
              <a:ext uri="{FF2B5EF4-FFF2-40B4-BE49-F238E27FC236}">
                <a16:creationId xmlns:a16="http://schemas.microsoft.com/office/drawing/2014/main" id="{FB5A8BCE-DC5F-6C76-928C-A2024285AB2F}"/>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8284950" y="1011661"/>
            <a:ext cx="1059392" cy="1617980"/>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descr="Book cover with black-and-white drawings and text in Russian">
            <a:extLst>
              <a:ext uri="{FF2B5EF4-FFF2-40B4-BE49-F238E27FC236}">
                <a16:creationId xmlns:a16="http://schemas.microsoft.com/office/drawing/2014/main" id="{8B0E8668-C522-D4D9-0606-C3602E04642E}"/>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8284950" y="2688802"/>
            <a:ext cx="1059392" cy="1446001"/>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descr="Poster for the play Night of January 16th">
            <a:extLst>
              <a:ext uri="{FF2B5EF4-FFF2-40B4-BE49-F238E27FC236}">
                <a16:creationId xmlns:a16="http://schemas.microsoft.com/office/drawing/2014/main" id="{4DCC5CD0-F62A-878B-4A8F-10D2A406990E}"/>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8284950" y="4192588"/>
            <a:ext cx="1059392" cy="1653752"/>
          </a:xfrm>
          <a:prstGeom prst="rect">
            <a:avLst/>
          </a:prstGeom>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4D4F8EC-BAC9-2515-8D57-04EEB46FCF07}"/>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402127" y="1011661"/>
            <a:ext cx="1630363" cy="2370561"/>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descr="Cover depicting railroad tracks">
            <a:extLst>
              <a:ext uri="{FF2B5EF4-FFF2-40B4-BE49-F238E27FC236}">
                <a16:creationId xmlns:a16="http://schemas.microsoft.com/office/drawing/2014/main" id="{CC5CFCD7-8FBB-7D9C-25A4-5CBD97711293}"/>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9402127" y="3441383"/>
            <a:ext cx="1630363" cy="2404957"/>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7473C-D8D0-FE66-66E2-D52795397782}"/>
              </a:ext>
            </a:extLst>
          </p:cNvPr>
          <p:cNvSpPr>
            <a:spLocks noGrp="1"/>
          </p:cNvSpPr>
          <p:nvPr>
            <p:ph type="title"/>
          </p:nvPr>
        </p:nvSpPr>
        <p:spPr>
          <a:xfrm>
            <a:off x="1698254" y="1011936"/>
            <a:ext cx="3661918" cy="4834974"/>
          </a:xfrm>
        </p:spPr>
        <p:txBody>
          <a:bodyPr vert="horz" lIns="91440" tIns="45720" rIns="91440" bIns="45720" rtlCol="0" anchor="ctr">
            <a:normAutofit/>
          </a:bodyPr>
          <a:lstStyle/>
          <a:p>
            <a:pPr algn="ctr" defTabSz="786384"/>
            <a:r>
              <a:rPr lang="en-US" sz="3784" kern="1200">
                <a:solidFill>
                  <a:srgbClr val="FFFFFF"/>
                </a:solidFill>
                <a:latin typeface="+mj-lt"/>
                <a:ea typeface="+mj-ea"/>
                <a:cs typeface="+mj-cs"/>
              </a:rPr>
              <a:t>Her novels &amp; plays</a:t>
            </a:r>
            <a:endParaRPr lang="en-US" kern="1200">
              <a:solidFill>
                <a:srgbClr val="FFFFFF"/>
              </a:solidFill>
              <a:latin typeface="+mj-lt"/>
              <a:ea typeface="+mj-ea"/>
              <a:cs typeface="+mj-cs"/>
            </a:endParaRPr>
          </a:p>
        </p:txBody>
      </p:sp>
      <p:sp>
        <p:nvSpPr>
          <p:cNvPr id="3" name="Slide Number Placeholder 2">
            <a:extLst>
              <a:ext uri="{FF2B5EF4-FFF2-40B4-BE49-F238E27FC236}">
                <a16:creationId xmlns:a16="http://schemas.microsoft.com/office/drawing/2014/main" id="{B3CA1643-6048-AA16-9EF9-BFE89D7C3CF4}"/>
              </a:ext>
            </a:extLst>
          </p:cNvPr>
          <p:cNvSpPr>
            <a:spLocks noGrp="1"/>
          </p:cNvSpPr>
          <p:nvPr>
            <p:ph type="sldNum" sz="quarter" idx="12"/>
          </p:nvPr>
        </p:nvSpPr>
        <p:spPr/>
        <p:txBody>
          <a:bodyPr/>
          <a:lstStyle/>
          <a:p>
            <a:fld id="{48F63A3B-78C7-47BE-AE5E-E10140E04643}" type="slidenum">
              <a:rPr lang="en-US" smtClean="0"/>
              <a:t>5</a:t>
            </a:fld>
            <a:endParaRPr lang="en-US" dirty="0"/>
          </a:p>
        </p:txBody>
      </p:sp>
    </p:spTree>
    <p:extLst>
      <p:ext uri="{BB962C8B-B14F-4D97-AF65-F5344CB8AC3E}">
        <p14:creationId xmlns:p14="http://schemas.microsoft.com/office/powerpoint/2010/main" val="376732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dissolv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2"/>
                                        </p:tgtEl>
                                        <p:attrNameLst>
                                          <p:attrName>style.visibility</p:attrName>
                                        </p:attrNameLst>
                                      </p:cBhvr>
                                      <p:to>
                                        <p:strVal val="visible"/>
                                      </p:to>
                                    </p:set>
                                    <p:animEffect transition="in" filter="dissolve">
                                      <p:cBhvr>
                                        <p:cTn id="12" dur="500"/>
                                        <p:tgtEl>
                                          <p:spTgt spid="103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36"/>
                                        </p:tgtEl>
                                        <p:attrNameLst>
                                          <p:attrName>style.visibility</p:attrName>
                                        </p:attrNameLst>
                                      </p:cBhvr>
                                      <p:to>
                                        <p:strVal val="visible"/>
                                      </p:to>
                                    </p:set>
                                    <p:animEffect transition="in" filter="dissolve">
                                      <p:cBhvr>
                                        <p:cTn id="17" dur="500"/>
                                        <p:tgtEl>
                                          <p:spTgt spid="103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38"/>
                                        </p:tgtEl>
                                        <p:attrNameLst>
                                          <p:attrName>style.visibility</p:attrName>
                                        </p:attrNameLst>
                                      </p:cBhvr>
                                      <p:to>
                                        <p:strVal val="visible"/>
                                      </p:to>
                                    </p:set>
                                    <p:animEffect transition="in" filter="dissolve">
                                      <p:cBhvr>
                                        <p:cTn id="22" dur="500"/>
                                        <p:tgtEl>
                                          <p:spTgt spid="103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dissolve">
                                      <p:cBhvr>
                                        <p:cTn id="27" dur="500"/>
                                        <p:tgtEl>
                                          <p:spTgt spid="103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26"/>
                                        </p:tgtEl>
                                        <p:attrNameLst>
                                          <p:attrName>style.visibility</p:attrName>
                                        </p:attrNameLst>
                                      </p:cBhvr>
                                      <p:to>
                                        <p:strVal val="visible"/>
                                      </p:to>
                                    </p:set>
                                    <p:animEffect transition="in" filter="dissolve">
                                      <p:cBhvr>
                                        <p:cTn id="32" dur="500"/>
                                        <p:tgtEl>
                                          <p:spTgt spid="102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028"/>
                                        </p:tgtEl>
                                        <p:attrNameLst>
                                          <p:attrName>style.visibility</p:attrName>
                                        </p:attrNameLst>
                                      </p:cBhvr>
                                      <p:to>
                                        <p:strVal val="visible"/>
                                      </p:to>
                                    </p:set>
                                    <p:animEffect transition="in" filter="dissolve">
                                      <p:cBhvr>
                                        <p:cTn id="3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7" name="Rectangle 5136">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30" name="Picture 10" descr="Return of the Primitive: The Anti-Industrial Revolution: Amazon.co.uk: Rand,  Ayn, Schwartz, Peter: 9780452011847: Books">
            <a:extLst>
              <a:ext uri="{FF2B5EF4-FFF2-40B4-BE49-F238E27FC236}">
                <a16:creationId xmlns:a16="http://schemas.microsoft.com/office/drawing/2014/main" id="{9E021C18-2AA7-C889-CB9A-159149DABA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25" y="493713"/>
            <a:ext cx="1817688" cy="2770188"/>
          </a:xfrm>
          <a:prstGeom prst="rect">
            <a:avLst/>
          </a:prstGeom>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6A3A1392-D62F-6F81-5BFD-FFB4DFF8E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025" y="3333750"/>
            <a:ext cx="1817688" cy="3036888"/>
          </a:xfrm>
          <a:prstGeom prst="rect">
            <a:avLst/>
          </a:prstGeom>
          <a:extLst>
            <a:ext uri="{909E8E84-426E-40DD-AFC4-6F175D3DCCD1}">
              <a14:hiddenFill xmlns:a14="http://schemas.microsoft.com/office/drawing/2010/main">
                <a:solidFill>
                  <a:srgbClr val="FFFFFF"/>
                </a:solidFill>
              </a14:hiddenFill>
            </a:ext>
          </a:extLst>
        </p:spPr>
      </p:pic>
      <p:pic>
        <p:nvPicPr>
          <p:cNvPr id="5132" name="Picture 12" descr="The Romantic Manifesto by Ayn Rand | Goodreads">
            <a:extLst>
              <a:ext uri="{FF2B5EF4-FFF2-40B4-BE49-F238E27FC236}">
                <a16:creationId xmlns:a16="http://schemas.microsoft.com/office/drawing/2014/main" id="{A84D0E4D-E2CD-90AD-FF1E-E5FDBAB11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2150" y="493713"/>
            <a:ext cx="2252663" cy="3787775"/>
          </a:xfrm>
          <a:prstGeom prst="rect">
            <a:avLst/>
          </a:prstGeom>
          <a:extLst>
            <a:ext uri="{909E8E84-426E-40DD-AFC4-6F175D3DCCD1}">
              <a14:hiddenFill xmlns:a14="http://schemas.microsoft.com/office/drawing/2010/main">
                <a:solidFill>
                  <a:srgbClr val="FFFFFF"/>
                </a:solidFill>
              </a14:hiddenFill>
            </a:ext>
          </a:extLst>
        </p:spPr>
      </p:pic>
      <p:pic>
        <p:nvPicPr>
          <p:cNvPr id="3" name="Picture 2" descr="book cover">
            <a:extLst>
              <a:ext uri="{FF2B5EF4-FFF2-40B4-BE49-F238E27FC236}">
                <a16:creationId xmlns:a16="http://schemas.microsoft.com/office/drawing/2014/main" id="{46A67E2C-18D7-78D8-7A21-B3192048FFEF}"/>
              </a:ext>
            </a:extLst>
          </p:cNvPr>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9366250" y="493713"/>
            <a:ext cx="2339975" cy="3787775"/>
          </a:xfrm>
          <a:prstGeom prst="rect">
            <a:avLst/>
          </a:prstGeom>
          <a:extLst>
            <a:ext uri="{909E8E84-426E-40DD-AFC4-6F175D3DCCD1}">
              <a14:hiddenFill xmlns:a14="http://schemas.microsoft.com/office/drawing/2010/main">
                <a:solidFill>
                  <a:srgbClr val="FFFFFF"/>
                </a:solidFill>
              </a14:hiddenFill>
            </a:ext>
          </a:extLst>
        </p:spPr>
      </p:pic>
      <p:pic>
        <p:nvPicPr>
          <p:cNvPr id="5122" name="Picture 2" descr="Paperback The Voice of Reason: Essays in Objectivist Thought Book">
            <a:extLst>
              <a:ext uri="{FF2B5EF4-FFF2-40B4-BE49-F238E27FC236}">
                <a16:creationId xmlns:a16="http://schemas.microsoft.com/office/drawing/2014/main" id="{1603BEFA-ADF2-D987-E783-9F9E799B09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3536" y="4352925"/>
            <a:ext cx="1295400" cy="2019300"/>
          </a:xfrm>
          <a:prstGeom prst="rect">
            <a:avLst/>
          </a:prstGeom>
          <a:extLst>
            <a:ext uri="{909E8E84-426E-40DD-AFC4-6F175D3DCCD1}">
              <a14:hiddenFill xmlns:a14="http://schemas.microsoft.com/office/drawing/2010/main">
                <a:solidFill>
                  <a:srgbClr val="FFFFFF"/>
                </a:solidFill>
              </a14:hiddenFill>
            </a:ext>
          </a:extLst>
        </p:spPr>
      </p:pic>
      <p:pic>
        <p:nvPicPr>
          <p:cNvPr id="5124" name="Picture 4" descr="Cover image 0">
            <a:extLst>
              <a:ext uri="{FF2B5EF4-FFF2-40B4-BE49-F238E27FC236}">
                <a16:creationId xmlns:a16="http://schemas.microsoft.com/office/drawing/2014/main" id="{B9FA47F4-8107-DF1D-6F90-0A99937AB1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72907" y="4148017"/>
            <a:ext cx="2341529" cy="2339689"/>
          </a:xfrm>
          <a:prstGeom prst="rect">
            <a:avLst/>
          </a:prstGeom>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3E25F67-8713-06D1-7A9D-272868270B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01313" y="4352925"/>
            <a:ext cx="1203325" cy="20193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57473C-D8D0-FE66-66E2-D5279539778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Her philosophy</a:t>
            </a:r>
            <a:br>
              <a:rPr lang="en-US" sz="4800" kern="1200">
                <a:solidFill>
                  <a:srgbClr val="FFFFFF"/>
                </a:solidFill>
                <a:latin typeface="+mj-lt"/>
                <a:ea typeface="+mj-ea"/>
                <a:cs typeface="+mj-cs"/>
              </a:rPr>
            </a:br>
            <a:r>
              <a:rPr lang="en-US" sz="4800" kern="1200">
                <a:solidFill>
                  <a:srgbClr val="FFFFFF"/>
                </a:solidFill>
                <a:latin typeface="+mj-lt"/>
                <a:ea typeface="+mj-ea"/>
                <a:cs typeface="+mj-cs"/>
              </a:rPr>
              <a:t>&amp; writings</a:t>
            </a:r>
          </a:p>
        </p:txBody>
      </p:sp>
      <p:sp>
        <p:nvSpPr>
          <p:cNvPr id="4" name="Slide Number Placeholder 3">
            <a:extLst>
              <a:ext uri="{FF2B5EF4-FFF2-40B4-BE49-F238E27FC236}">
                <a16:creationId xmlns:a16="http://schemas.microsoft.com/office/drawing/2014/main" id="{219A59D8-3B70-A867-5F6A-408FEDB9A20A}"/>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3661306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5130"/>
                                        </p:tgtEl>
                                        <p:attrNameLst>
                                          <p:attrName>style.visibility</p:attrName>
                                        </p:attrNameLst>
                                      </p:cBhvr>
                                      <p:to>
                                        <p:strVal val="visible"/>
                                      </p:to>
                                    </p:set>
                                    <p:anim calcmode="lin" valueType="num">
                                      <p:cBhvr>
                                        <p:cTn id="7" dur="500" decel="50000" fill="hold">
                                          <p:stCondLst>
                                            <p:cond delay="0"/>
                                          </p:stCondLst>
                                        </p:cTn>
                                        <p:tgtEl>
                                          <p:spTgt spid="5130"/>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130"/>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130"/>
                                        </p:tgtEl>
                                        <p:attrNameLst>
                                          <p:attrName>ppt_w</p:attrName>
                                        </p:attrNameLst>
                                      </p:cBhvr>
                                      <p:tavLst>
                                        <p:tav tm="0">
                                          <p:val>
                                            <p:strVal val="#ppt_w*.05"/>
                                          </p:val>
                                        </p:tav>
                                        <p:tav tm="100000">
                                          <p:val>
                                            <p:strVal val="#ppt_w"/>
                                          </p:val>
                                        </p:tav>
                                      </p:tavLst>
                                    </p:anim>
                                    <p:anim calcmode="lin" valueType="num">
                                      <p:cBhvr>
                                        <p:cTn id="10" dur="1000" fill="hold"/>
                                        <p:tgtEl>
                                          <p:spTgt spid="5130"/>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130"/>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130"/>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130"/>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130"/>
                                        </p:tgtEl>
                                      </p:cBhvr>
                                    </p:animEffect>
                                  </p:childTnLst>
                                </p:cTn>
                              </p:par>
                              <p:par>
                                <p:cTn id="15" presetID="25" presetClass="entr" presetSubtype="0" fill="hold" nodeType="withEffect">
                                  <p:stCondLst>
                                    <p:cond delay="0"/>
                                  </p:stCondLst>
                                  <p:childTnLst>
                                    <p:set>
                                      <p:cBhvr>
                                        <p:cTn id="16" dur="1" fill="hold">
                                          <p:stCondLst>
                                            <p:cond delay="0"/>
                                          </p:stCondLst>
                                        </p:cTn>
                                        <p:tgtEl>
                                          <p:spTgt spid="5128"/>
                                        </p:tgtEl>
                                        <p:attrNameLst>
                                          <p:attrName>style.visibility</p:attrName>
                                        </p:attrNameLst>
                                      </p:cBhvr>
                                      <p:to>
                                        <p:strVal val="visible"/>
                                      </p:to>
                                    </p:set>
                                    <p:anim calcmode="lin" valueType="num">
                                      <p:cBhvr>
                                        <p:cTn id="17" dur="500" decel="50000" fill="hold">
                                          <p:stCondLst>
                                            <p:cond delay="0"/>
                                          </p:stCondLst>
                                        </p:cTn>
                                        <p:tgtEl>
                                          <p:spTgt spid="5128"/>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5128"/>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5128"/>
                                        </p:tgtEl>
                                        <p:attrNameLst>
                                          <p:attrName>ppt_w</p:attrName>
                                        </p:attrNameLst>
                                      </p:cBhvr>
                                      <p:tavLst>
                                        <p:tav tm="0">
                                          <p:val>
                                            <p:strVal val="#ppt_w*.05"/>
                                          </p:val>
                                        </p:tav>
                                        <p:tav tm="100000">
                                          <p:val>
                                            <p:strVal val="#ppt_w"/>
                                          </p:val>
                                        </p:tav>
                                      </p:tavLst>
                                    </p:anim>
                                    <p:anim calcmode="lin" valueType="num">
                                      <p:cBhvr>
                                        <p:cTn id="20" dur="1000" fill="hold"/>
                                        <p:tgtEl>
                                          <p:spTgt spid="5128"/>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5128"/>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5128"/>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5128"/>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5128"/>
                                        </p:tgtEl>
                                      </p:cBhvr>
                                    </p:animEffect>
                                  </p:childTnLst>
                                </p:cTn>
                              </p:par>
                              <p:par>
                                <p:cTn id="25" presetID="25" presetClass="entr" presetSubtype="0" fill="hold" nodeType="withEffect">
                                  <p:stCondLst>
                                    <p:cond delay="0"/>
                                  </p:stCondLst>
                                  <p:childTnLst>
                                    <p:set>
                                      <p:cBhvr>
                                        <p:cTn id="26" dur="1" fill="hold">
                                          <p:stCondLst>
                                            <p:cond delay="0"/>
                                          </p:stCondLst>
                                        </p:cTn>
                                        <p:tgtEl>
                                          <p:spTgt spid="5132"/>
                                        </p:tgtEl>
                                        <p:attrNameLst>
                                          <p:attrName>style.visibility</p:attrName>
                                        </p:attrNameLst>
                                      </p:cBhvr>
                                      <p:to>
                                        <p:strVal val="visible"/>
                                      </p:to>
                                    </p:set>
                                    <p:anim calcmode="lin" valueType="num">
                                      <p:cBhvr>
                                        <p:cTn id="27" dur="500" decel="50000" fill="hold">
                                          <p:stCondLst>
                                            <p:cond delay="0"/>
                                          </p:stCondLst>
                                        </p:cTn>
                                        <p:tgtEl>
                                          <p:spTgt spid="5132"/>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5132"/>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5132"/>
                                        </p:tgtEl>
                                        <p:attrNameLst>
                                          <p:attrName>ppt_w</p:attrName>
                                        </p:attrNameLst>
                                      </p:cBhvr>
                                      <p:tavLst>
                                        <p:tav tm="0">
                                          <p:val>
                                            <p:strVal val="#ppt_w*.05"/>
                                          </p:val>
                                        </p:tav>
                                        <p:tav tm="100000">
                                          <p:val>
                                            <p:strVal val="#ppt_w"/>
                                          </p:val>
                                        </p:tav>
                                      </p:tavLst>
                                    </p:anim>
                                    <p:anim calcmode="lin" valueType="num">
                                      <p:cBhvr>
                                        <p:cTn id="30" dur="1000" fill="hold"/>
                                        <p:tgtEl>
                                          <p:spTgt spid="5132"/>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5132"/>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5132"/>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5132"/>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5132"/>
                                        </p:tgtEl>
                                      </p:cBhvr>
                                    </p:animEffect>
                                  </p:childTnLst>
                                </p:cTn>
                              </p:par>
                              <p:par>
                                <p:cTn id="35" presetID="25" presetClass="entr" presetSubtype="0" fill="hold" nodeType="withEffect">
                                  <p:stCondLst>
                                    <p:cond delay="0"/>
                                  </p:stCondLst>
                                  <p:childTnLst>
                                    <p:set>
                                      <p:cBhvr>
                                        <p:cTn id="36" dur="1" fill="hold">
                                          <p:stCondLst>
                                            <p:cond delay="0"/>
                                          </p:stCondLst>
                                        </p:cTn>
                                        <p:tgtEl>
                                          <p:spTgt spid="5122"/>
                                        </p:tgtEl>
                                        <p:attrNameLst>
                                          <p:attrName>style.visibility</p:attrName>
                                        </p:attrNameLst>
                                      </p:cBhvr>
                                      <p:to>
                                        <p:strVal val="visible"/>
                                      </p:to>
                                    </p:set>
                                    <p:anim calcmode="lin" valueType="num">
                                      <p:cBhvr>
                                        <p:cTn id="37" dur="500" decel="50000" fill="hold">
                                          <p:stCondLst>
                                            <p:cond delay="0"/>
                                          </p:stCondLst>
                                        </p:cTn>
                                        <p:tgtEl>
                                          <p:spTgt spid="5122"/>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5122"/>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5122"/>
                                        </p:tgtEl>
                                        <p:attrNameLst>
                                          <p:attrName>ppt_w</p:attrName>
                                        </p:attrNameLst>
                                      </p:cBhvr>
                                      <p:tavLst>
                                        <p:tav tm="0">
                                          <p:val>
                                            <p:strVal val="#ppt_w*.05"/>
                                          </p:val>
                                        </p:tav>
                                        <p:tav tm="100000">
                                          <p:val>
                                            <p:strVal val="#ppt_w"/>
                                          </p:val>
                                        </p:tav>
                                      </p:tavLst>
                                    </p:anim>
                                    <p:anim calcmode="lin" valueType="num">
                                      <p:cBhvr>
                                        <p:cTn id="40" dur="1000" fill="hold"/>
                                        <p:tgtEl>
                                          <p:spTgt spid="5122"/>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5122"/>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5122"/>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5122"/>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5122"/>
                                        </p:tgtEl>
                                      </p:cBhvr>
                                    </p:animEffect>
                                  </p:childTnLst>
                                </p:cTn>
                              </p:par>
                              <p:par>
                                <p:cTn id="45" presetID="25" presetClass="entr" presetSubtype="0" fill="hold" nodeType="withEffect">
                                  <p:stCondLst>
                                    <p:cond delay="0"/>
                                  </p:stCondLst>
                                  <p:childTnLst>
                                    <p:set>
                                      <p:cBhvr>
                                        <p:cTn id="46" dur="1" fill="hold">
                                          <p:stCondLst>
                                            <p:cond delay="0"/>
                                          </p:stCondLst>
                                        </p:cTn>
                                        <p:tgtEl>
                                          <p:spTgt spid="5124"/>
                                        </p:tgtEl>
                                        <p:attrNameLst>
                                          <p:attrName>style.visibility</p:attrName>
                                        </p:attrNameLst>
                                      </p:cBhvr>
                                      <p:to>
                                        <p:strVal val="visible"/>
                                      </p:to>
                                    </p:set>
                                    <p:anim calcmode="lin" valueType="num">
                                      <p:cBhvr>
                                        <p:cTn id="47" dur="500" decel="50000" fill="hold">
                                          <p:stCondLst>
                                            <p:cond delay="0"/>
                                          </p:stCondLst>
                                        </p:cTn>
                                        <p:tgtEl>
                                          <p:spTgt spid="5124"/>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5124"/>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5124"/>
                                        </p:tgtEl>
                                        <p:attrNameLst>
                                          <p:attrName>ppt_w</p:attrName>
                                        </p:attrNameLst>
                                      </p:cBhvr>
                                      <p:tavLst>
                                        <p:tav tm="0">
                                          <p:val>
                                            <p:strVal val="#ppt_w*.05"/>
                                          </p:val>
                                        </p:tav>
                                        <p:tav tm="100000">
                                          <p:val>
                                            <p:strVal val="#ppt_w"/>
                                          </p:val>
                                        </p:tav>
                                      </p:tavLst>
                                    </p:anim>
                                    <p:anim calcmode="lin" valueType="num">
                                      <p:cBhvr>
                                        <p:cTn id="50" dur="1000" fill="hold"/>
                                        <p:tgtEl>
                                          <p:spTgt spid="5124"/>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5124"/>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5124"/>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5124"/>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5124"/>
                                        </p:tgtEl>
                                      </p:cBhvr>
                                    </p:animEffect>
                                  </p:childTnLst>
                                </p:cTn>
                              </p:par>
                              <p:par>
                                <p:cTn id="55" presetID="25" presetClass="entr" presetSubtype="0" fill="hold" nodeType="withEffect">
                                  <p:stCondLst>
                                    <p:cond delay="0"/>
                                  </p:stCondLst>
                                  <p:childTnLst>
                                    <p:set>
                                      <p:cBhvr>
                                        <p:cTn id="56" dur="1" fill="hold">
                                          <p:stCondLst>
                                            <p:cond delay="0"/>
                                          </p:stCondLst>
                                        </p:cTn>
                                        <p:tgtEl>
                                          <p:spTgt spid="5126"/>
                                        </p:tgtEl>
                                        <p:attrNameLst>
                                          <p:attrName>style.visibility</p:attrName>
                                        </p:attrNameLst>
                                      </p:cBhvr>
                                      <p:to>
                                        <p:strVal val="visible"/>
                                      </p:to>
                                    </p:set>
                                    <p:anim calcmode="lin" valueType="num">
                                      <p:cBhvr>
                                        <p:cTn id="57" dur="500" decel="50000" fill="hold">
                                          <p:stCondLst>
                                            <p:cond delay="0"/>
                                          </p:stCondLst>
                                        </p:cTn>
                                        <p:tgtEl>
                                          <p:spTgt spid="5126"/>
                                        </p:tgtEl>
                                        <p:attrNameLst>
                                          <p:attrName>style.rotation</p:attrName>
                                        </p:attrNameLst>
                                      </p:cBhvr>
                                      <p:tavLst>
                                        <p:tav tm="0">
                                          <p:val>
                                            <p:fltVal val="-90"/>
                                          </p:val>
                                        </p:tav>
                                        <p:tav tm="100000">
                                          <p:val>
                                            <p:fltVal val="0"/>
                                          </p:val>
                                        </p:tav>
                                      </p:tavLst>
                                    </p:anim>
                                    <p:anim calcmode="lin" valueType="num">
                                      <p:cBhvr>
                                        <p:cTn id="58" dur="500" decel="50000" fill="hold">
                                          <p:stCondLst>
                                            <p:cond delay="0"/>
                                          </p:stCondLst>
                                        </p:cTn>
                                        <p:tgtEl>
                                          <p:spTgt spid="5126"/>
                                        </p:tgtEl>
                                        <p:attrNameLst>
                                          <p:attrName>ppt_w</p:attrName>
                                        </p:attrNameLst>
                                      </p:cBhvr>
                                      <p:tavLst>
                                        <p:tav tm="0">
                                          <p:val>
                                            <p:strVal val="#ppt_w"/>
                                          </p:val>
                                        </p:tav>
                                        <p:tav tm="100000">
                                          <p:val>
                                            <p:strVal val="#ppt_w*.05"/>
                                          </p:val>
                                        </p:tav>
                                      </p:tavLst>
                                    </p:anim>
                                    <p:anim calcmode="lin" valueType="num">
                                      <p:cBhvr>
                                        <p:cTn id="59" dur="500" accel="50000" fill="hold">
                                          <p:stCondLst>
                                            <p:cond delay="500"/>
                                          </p:stCondLst>
                                        </p:cTn>
                                        <p:tgtEl>
                                          <p:spTgt spid="5126"/>
                                        </p:tgtEl>
                                        <p:attrNameLst>
                                          <p:attrName>ppt_w</p:attrName>
                                        </p:attrNameLst>
                                      </p:cBhvr>
                                      <p:tavLst>
                                        <p:tav tm="0">
                                          <p:val>
                                            <p:strVal val="#ppt_w*.05"/>
                                          </p:val>
                                        </p:tav>
                                        <p:tav tm="100000">
                                          <p:val>
                                            <p:strVal val="#ppt_w"/>
                                          </p:val>
                                        </p:tav>
                                      </p:tavLst>
                                    </p:anim>
                                    <p:anim calcmode="lin" valueType="num">
                                      <p:cBhvr>
                                        <p:cTn id="60" dur="1000" fill="hold"/>
                                        <p:tgtEl>
                                          <p:spTgt spid="5126"/>
                                        </p:tgtEl>
                                        <p:attrNameLst>
                                          <p:attrName>ppt_h</p:attrName>
                                        </p:attrNameLst>
                                      </p:cBhvr>
                                      <p:tavLst>
                                        <p:tav tm="0">
                                          <p:val>
                                            <p:strVal val="#ppt_h"/>
                                          </p:val>
                                        </p:tav>
                                        <p:tav tm="100000">
                                          <p:val>
                                            <p:strVal val="#ppt_h"/>
                                          </p:val>
                                        </p:tav>
                                      </p:tavLst>
                                    </p:anim>
                                    <p:anim calcmode="lin" valueType="num">
                                      <p:cBhvr>
                                        <p:cTn id="61" dur="500" decel="50000" fill="hold">
                                          <p:stCondLst>
                                            <p:cond delay="0"/>
                                          </p:stCondLst>
                                        </p:cTn>
                                        <p:tgtEl>
                                          <p:spTgt spid="5126"/>
                                        </p:tgtEl>
                                        <p:attrNameLst>
                                          <p:attrName>ppt_x</p:attrName>
                                        </p:attrNameLst>
                                      </p:cBhvr>
                                      <p:tavLst>
                                        <p:tav tm="0">
                                          <p:val>
                                            <p:strVal val="#ppt_x+.4"/>
                                          </p:val>
                                        </p:tav>
                                        <p:tav tm="100000">
                                          <p:val>
                                            <p:strVal val="#ppt_x"/>
                                          </p:val>
                                        </p:tav>
                                      </p:tavLst>
                                    </p:anim>
                                    <p:anim calcmode="lin" valueType="num">
                                      <p:cBhvr>
                                        <p:cTn id="62" dur="500" decel="50000" fill="hold">
                                          <p:stCondLst>
                                            <p:cond delay="0"/>
                                          </p:stCondLst>
                                        </p:cTn>
                                        <p:tgtEl>
                                          <p:spTgt spid="5126"/>
                                        </p:tgtEl>
                                        <p:attrNameLst>
                                          <p:attrName>ppt_y</p:attrName>
                                        </p:attrNameLst>
                                      </p:cBhvr>
                                      <p:tavLst>
                                        <p:tav tm="0">
                                          <p:val>
                                            <p:strVal val="#ppt_y-.2"/>
                                          </p:val>
                                        </p:tav>
                                        <p:tav tm="100000">
                                          <p:val>
                                            <p:strVal val="#ppt_y+.1"/>
                                          </p:val>
                                        </p:tav>
                                      </p:tavLst>
                                    </p:anim>
                                    <p:anim calcmode="lin" valueType="num">
                                      <p:cBhvr>
                                        <p:cTn id="63" dur="500" accel="50000" fill="hold">
                                          <p:stCondLst>
                                            <p:cond delay="500"/>
                                          </p:stCondLst>
                                        </p:cTn>
                                        <p:tgtEl>
                                          <p:spTgt spid="5126"/>
                                        </p:tgtEl>
                                        <p:attrNameLst>
                                          <p:attrName>ppt_y</p:attrName>
                                        </p:attrNameLst>
                                      </p:cBhvr>
                                      <p:tavLst>
                                        <p:tav tm="0">
                                          <p:val>
                                            <p:strVal val="#ppt_y+.1"/>
                                          </p:val>
                                        </p:tav>
                                        <p:tav tm="100000">
                                          <p:val>
                                            <p:strVal val="#ppt_y"/>
                                          </p:val>
                                        </p:tav>
                                      </p:tavLst>
                                    </p:anim>
                                    <p:animEffect transition="in" filter="fade">
                                      <p:cBhvr>
                                        <p:cTn id="64" dur="1000" decel="50000">
                                          <p:stCondLst>
                                            <p:cond delay="0"/>
                                          </p:stCondLst>
                                        </p:cTn>
                                        <p:tgtEl>
                                          <p:spTgt spid="5126"/>
                                        </p:tgtEl>
                                      </p:cBhvr>
                                    </p:animEffect>
                                  </p:childTnLst>
                                </p:cTn>
                              </p:par>
                              <p:par>
                                <p:cTn id="65" presetID="25" presetClass="entr" presetSubtype="0" fill="hold" nodeType="withEffect">
                                  <p:stCondLst>
                                    <p:cond delay="0"/>
                                  </p:stCondLst>
                                  <p:childTnLst>
                                    <p:set>
                                      <p:cBhvr>
                                        <p:cTn id="66" dur="1" fill="hold">
                                          <p:stCondLst>
                                            <p:cond delay="0"/>
                                          </p:stCondLst>
                                        </p:cTn>
                                        <p:tgtEl>
                                          <p:spTgt spid="3"/>
                                        </p:tgtEl>
                                        <p:attrNameLst>
                                          <p:attrName>style.visibility</p:attrName>
                                        </p:attrNameLst>
                                      </p:cBhvr>
                                      <p:to>
                                        <p:strVal val="visible"/>
                                      </p:to>
                                    </p:set>
                                    <p:anim calcmode="lin" valueType="num">
                                      <p:cBhvr>
                                        <p:cTn id="67"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68"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69"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70" dur="1000" fill="hold"/>
                                        <p:tgtEl>
                                          <p:spTgt spid="3"/>
                                        </p:tgtEl>
                                        <p:attrNameLst>
                                          <p:attrName>ppt_h</p:attrName>
                                        </p:attrNameLst>
                                      </p:cBhvr>
                                      <p:tavLst>
                                        <p:tav tm="0">
                                          <p:val>
                                            <p:strVal val="#ppt_h"/>
                                          </p:val>
                                        </p:tav>
                                        <p:tav tm="100000">
                                          <p:val>
                                            <p:strVal val="#ppt_h"/>
                                          </p:val>
                                        </p:tav>
                                      </p:tavLst>
                                    </p:anim>
                                    <p:anim calcmode="lin" valueType="num">
                                      <p:cBhvr>
                                        <p:cTn id="71"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72"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73"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74"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7D4444E-C154-BC88-E22F-D1570B456053}"/>
              </a:ext>
            </a:extLst>
          </p:cNvPr>
          <p:cNvSpPr>
            <a:spLocks noGrp="1"/>
          </p:cNvSpPr>
          <p:nvPr>
            <p:ph type="title"/>
          </p:nvPr>
        </p:nvSpPr>
        <p:spPr>
          <a:xfrm>
            <a:off x="826396" y="586855"/>
            <a:ext cx="4230100" cy="3387497"/>
          </a:xfrm>
        </p:spPr>
        <p:txBody>
          <a:bodyPr anchor="b">
            <a:normAutofit/>
          </a:bodyPr>
          <a:lstStyle/>
          <a:p>
            <a:pPr algn="r"/>
            <a:r>
              <a:rPr lang="en-GB" sz="4000">
                <a:solidFill>
                  <a:srgbClr val="FFFFFF"/>
                </a:solidFill>
              </a:rPr>
              <a:t>Beliefs: Overview</a:t>
            </a:r>
          </a:p>
        </p:txBody>
      </p:sp>
      <p:sp>
        <p:nvSpPr>
          <p:cNvPr id="3" name="Content Placeholder 2">
            <a:extLst>
              <a:ext uri="{FF2B5EF4-FFF2-40B4-BE49-F238E27FC236}">
                <a16:creationId xmlns:a16="http://schemas.microsoft.com/office/drawing/2014/main" id="{AFE9A4F6-3A62-46CA-6322-1E526AC514E4}"/>
              </a:ext>
            </a:extLst>
          </p:cNvPr>
          <p:cNvSpPr>
            <a:spLocks noGrp="1"/>
          </p:cNvSpPr>
          <p:nvPr>
            <p:ph idx="1"/>
          </p:nvPr>
        </p:nvSpPr>
        <p:spPr>
          <a:xfrm>
            <a:off x="6503158" y="649480"/>
            <a:ext cx="4862447" cy="5546047"/>
          </a:xfrm>
        </p:spPr>
        <p:txBody>
          <a:bodyPr anchor="ctr">
            <a:normAutofit/>
          </a:bodyPr>
          <a:lstStyle/>
          <a:p>
            <a:r>
              <a:rPr lang="en-GB" sz="2000" dirty="0"/>
              <a:t>Opposed to collectivism, anarchism, statism, socialism</a:t>
            </a:r>
          </a:p>
          <a:p>
            <a:r>
              <a:rPr lang="en-GB" sz="2000" dirty="0"/>
              <a:t>Though her opposition to anarchism is at maybe at odds with her general belief perhaps…</a:t>
            </a:r>
          </a:p>
          <a:p>
            <a:r>
              <a:rPr lang="en-GB" sz="2000" dirty="0"/>
              <a:t>Fan of Aristotle, Thomas Aquinas, and other classic liberals </a:t>
            </a:r>
          </a:p>
          <a:p>
            <a:r>
              <a:rPr lang="en-GB" sz="2000" dirty="0"/>
              <a:t>She read Dostoevsky, Rostand, Schiller</a:t>
            </a:r>
          </a:p>
          <a:p>
            <a:r>
              <a:rPr lang="en-GB" sz="2000" dirty="0"/>
              <a:t>Disliked Kant calling him "the most evil man in mankind's history” and the “destroyer of the modern world”</a:t>
            </a:r>
          </a:p>
          <a:p>
            <a:r>
              <a:rPr lang="en-GB" sz="2000" dirty="0"/>
              <a:t>From my inexpert eye, objectivism seems to be a friend of the rationalisms movement of John Locke and David Hume</a:t>
            </a:r>
          </a:p>
        </p:txBody>
      </p:sp>
      <p:sp>
        <p:nvSpPr>
          <p:cNvPr id="4" name="Slide Number Placeholder 3">
            <a:extLst>
              <a:ext uri="{FF2B5EF4-FFF2-40B4-BE49-F238E27FC236}">
                <a16:creationId xmlns:a16="http://schemas.microsoft.com/office/drawing/2014/main" id="{0C72BBAA-E6A4-8D75-053F-CAD37485023B}"/>
              </a:ext>
            </a:extLst>
          </p:cNvPr>
          <p:cNvSpPr>
            <a:spLocks noGrp="1"/>
          </p:cNvSpPr>
          <p:nvPr>
            <p:ph type="sldNum" sz="quarter" idx="12"/>
          </p:nvPr>
        </p:nvSpPr>
        <p:spPr/>
        <p:txBody>
          <a:bodyPr/>
          <a:lstStyle/>
          <a:p>
            <a:fld id="{48F63A3B-78C7-47BE-AE5E-E10140E04643}" type="slidenum">
              <a:rPr lang="en-US" smtClean="0"/>
              <a:t>7</a:t>
            </a:fld>
            <a:endParaRPr lang="en-US" dirty="0"/>
          </a:p>
        </p:txBody>
      </p:sp>
    </p:spTree>
    <p:extLst>
      <p:ext uri="{BB962C8B-B14F-4D97-AF65-F5344CB8AC3E}">
        <p14:creationId xmlns:p14="http://schemas.microsoft.com/office/powerpoint/2010/main" val="131578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Objectivism / Useful Notes - TV Tropes">
            <a:extLst>
              <a:ext uri="{FF2B5EF4-FFF2-40B4-BE49-F238E27FC236}">
                <a16:creationId xmlns:a16="http://schemas.microsoft.com/office/drawing/2014/main" id="{0D2A0B62-92B0-55F2-5E9F-BB01687167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28" r="-1" b="36865"/>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6153" name="Rectangle 615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28BF65F-4512-635F-AE9D-1455D83B370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Objectivism</a:t>
            </a:r>
          </a:p>
        </p:txBody>
      </p:sp>
      <p:sp>
        <p:nvSpPr>
          <p:cNvPr id="3" name="Text Placeholder 2">
            <a:extLst>
              <a:ext uri="{FF2B5EF4-FFF2-40B4-BE49-F238E27FC236}">
                <a16:creationId xmlns:a16="http://schemas.microsoft.com/office/drawing/2014/main" id="{289F8BDC-0786-4A57-1485-DD03EED3EFFF}"/>
              </a:ext>
            </a:extLst>
          </p:cNvPr>
          <p:cNvSpPr>
            <a:spLocks noGrp="1"/>
          </p:cNvSpPr>
          <p:nvPr>
            <p:ph type="body" idx="1"/>
          </p:nvPr>
        </p:nvSpPr>
        <p:spPr>
          <a:xfrm>
            <a:off x="477980" y="4872922"/>
            <a:ext cx="4023359" cy="1208141"/>
          </a:xfrm>
        </p:spPr>
        <p:txBody>
          <a:bodyPr vert="horz" lIns="91440" tIns="45720" rIns="91440" bIns="45720" rtlCol="0">
            <a:normAutofit/>
          </a:bodyPr>
          <a:lstStyle/>
          <a:p>
            <a:r>
              <a:rPr lang="en-US" sz="2000">
                <a:solidFill>
                  <a:schemeClr val="tx1"/>
                </a:solidFill>
              </a:rPr>
              <a:t>A is A </a:t>
            </a:r>
            <a:br>
              <a:rPr lang="en-US" sz="2000">
                <a:solidFill>
                  <a:schemeClr val="tx1"/>
                </a:solidFill>
              </a:rPr>
            </a:br>
            <a:r>
              <a:rPr lang="en-US" sz="2000">
                <a:solidFill>
                  <a:schemeClr val="tx1"/>
                </a:solidFill>
              </a:rPr>
              <a:t>or what exists, exists</a:t>
            </a:r>
          </a:p>
        </p:txBody>
      </p:sp>
      <p:sp>
        <p:nvSpPr>
          <p:cNvPr id="6155" name="Rectangle 615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7" name="Rectangle 615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3BD1EE57-8FCC-1E4F-D7F3-7A752CFDE4FE}"/>
              </a:ext>
            </a:extLst>
          </p:cNvPr>
          <p:cNvSpPr>
            <a:spLocks noGrp="1"/>
          </p:cNvSpPr>
          <p:nvPr>
            <p:ph type="sldNum" sz="quarter" idx="12"/>
          </p:nvPr>
        </p:nvSpPr>
        <p:spPr/>
        <p:txBody>
          <a:bodyPr/>
          <a:lstStyle/>
          <a:p>
            <a:fld id="{48F63A3B-78C7-47BE-AE5E-E10140E04643}" type="slidenum">
              <a:rPr lang="en-US" smtClean="0"/>
              <a:t>8</a:t>
            </a:fld>
            <a:endParaRPr lang="en-US" dirty="0"/>
          </a:p>
        </p:txBody>
      </p:sp>
    </p:spTree>
    <p:extLst>
      <p:ext uri="{BB962C8B-B14F-4D97-AF65-F5344CB8AC3E}">
        <p14:creationId xmlns:p14="http://schemas.microsoft.com/office/powerpoint/2010/main" val="114832613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250D490-751D-2077-65E6-C7C397003E89}"/>
              </a:ext>
            </a:extLst>
          </p:cNvPr>
          <p:cNvSpPr>
            <a:spLocks noGrp="1"/>
          </p:cNvSpPr>
          <p:nvPr>
            <p:ph type="title"/>
          </p:nvPr>
        </p:nvSpPr>
        <p:spPr>
          <a:xfrm>
            <a:off x="838199" y="388308"/>
            <a:ext cx="7188989" cy="1021424"/>
          </a:xfrm>
        </p:spPr>
        <p:txBody>
          <a:bodyPr anchor="b">
            <a:normAutofit/>
          </a:bodyPr>
          <a:lstStyle/>
          <a:p>
            <a:r>
              <a:rPr lang="en-GB" sz="4000">
                <a:solidFill>
                  <a:schemeClr val="bg1"/>
                </a:solidFill>
              </a:rPr>
              <a:t>Objectivist Ethics</a:t>
            </a:r>
          </a:p>
        </p:txBody>
      </p:sp>
      <p:cxnSp>
        <p:nvCxnSpPr>
          <p:cNvPr id="20" name="Straight Connector 1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FC1EB8-6475-B5EB-8099-21A6BBEF4F45}"/>
              </a:ext>
            </a:extLst>
          </p:cNvPr>
          <p:cNvSpPr txBox="1"/>
          <p:nvPr/>
        </p:nvSpPr>
        <p:spPr>
          <a:xfrm>
            <a:off x="1034455" y="3219244"/>
            <a:ext cx="6118406" cy="646331"/>
          </a:xfrm>
          <a:prstGeom prst="rect">
            <a:avLst/>
          </a:prstGeom>
          <a:noFill/>
        </p:spPr>
        <p:txBody>
          <a:bodyPr wrap="none" rtlCol="0">
            <a:spAutoFit/>
          </a:bodyPr>
          <a:lstStyle/>
          <a:p>
            <a:pPr defTabSz="379476">
              <a:spcAft>
                <a:spcPts val="600"/>
              </a:spcAft>
            </a:pPr>
            <a:r>
              <a:rPr lang="en-GB" i="1" kern="1200" dirty="0">
                <a:solidFill>
                  <a:schemeClr val="bg1"/>
                </a:solidFill>
              </a:rPr>
              <a:t>“Objectivism holds [a] man’s life as the standard of value, </a:t>
            </a:r>
            <a:br>
              <a:rPr lang="en-GB" i="1" kern="1200" dirty="0">
                <a:solidFill>
                  <a:schemeClr val="bg1"/>
                </a:solidFill>
              </a:rPr>
            </a:br>
            <a:r>
              <a:rPr lang="en-GB" i="1" kern="1200" dirty="0">
                <a:solidFill>
                  <a:schemeClr val="bg1"/>
                </a:solidFill>
              </a:rPr>
              <a:t>and his own life as the ethical purpose of every individual man.”</a:t>
            </a:r>
            <a:endParaRPr lang="en-GB" i="1" dirty="0">
              <a:solidFill>
                <a:schemeClr val="bg1"/>
              </a:solidFill>
            </a:endParaRPr>
          </a:p>
        </p:txBody>
      </p:sp>
      <p:sp>
        <p:nvSpPr>
          <p:cNvPr id="10" name="TextBox 9">
            <a:extLst>
              <a:ext uri="{FF2B5EF4-FFF2-40B4-BE49-F238E27FC236}">
                <a16:creationId xmlns:a16="http://schemas.microsoft.com/office/drawing/2014/main" id="{A9478194-4034-9C85-805A-2C61F844A549}"/>
              </a:ext>
            </a:extLst>
          </p:cNvPr>
          <p:cNvSpPr txBox="1"/>
          <p:nvPr/>
        </p:nvSpPr>
        <p:spPr>
          <a:xfrm>
            <a:off x="1034455" y="1884385"/>
            <a:ext cx="5832892" cy="1200329"/>
          </a:xfrm>
          <a:prstGeom prst="rect">
            <a:avLst/>
          </a:prstGeom>
          <a:noFill/>
        </p:spPr>
        <p:txBody>
          <a:bodyPr wrap="square" rtlCol="0">
            <a:spAutoFit/>
          </a:bodyPr>
          <a:lstStyle/>
          <a:p>
            <a:pPr defTabSz="379476">
              <a:spcAft>
                <a:spcPts val="600"/>
              </a:spcAft>
            </a:pPr>
            <a:r>
              <a:rPr lang="en-GB" i="1" kern="1200" dirty="0">
                <a:solidFill>
                  <a:schemeClr val="bg1"/>
                </a:solidFill>
              </a:rPr>
              <a:t>“My philosophy, in essence, is the concept of man as a heroic being, with his own happiness as the moral purpose of his life, with productive achievement as his noblest activity, and reason as his only absolute.”</a:t>
            </a:r>
            <a:endParaRPr lang="en-GB" b="0" i="1" dirty="0">
              <a:solidFill>
                <a:schemeClr val="bg1"/>
              </a:solidFill>
              <a:effectLst/>
            </a:endParaRPr>
          </a:p>
        </p:txBody>
      </p:sp>
      <p:pic>
        <p:nvPicPr>
          <p:cNvPr id="11" name="Picture 2" descr="book cover">
            <a:extLst>
              <a:ext uri="{FF2B5EF4-FFF2-40B4-BE49-F238E27FC236}">
                <a16:creationId xmlns:a16="http://schemas.microsoft.com/office/drawing/2014/main" id="{D812A225-8593-A518-08AE-D4F8E03FD3BD}"/>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742613" y="1715407"/>
            <a:ext cx="2651125" cy="42418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F8163532-3E20-1246-DE6D-116EDA113A6A}"/>
              </a:ext>
            </a:extLst>
          </p:cNvPr>
          <p:cNvSpPr txBox="1"/>
          <p:nvPr/>
        </p:nvSpPr>
        <p:spPr>
          <a:xfrm>
            <a:off x="1017163" y="4012804"/>
            <a:ext cx="6389185" cy="646331"/>
          </a:xfrm>
          <a:prstGeom prst="rect">
            <a:avLst/>
          </a:prstGeom>
          <a:noFill/>
        </p:spPr>
        <p:txBody>
          <a:bodyPr wrap="none" rtlCol="0">
            <a:spAutoFit/>
          </a:bodyPr>
          <a:lstStyle/>
          <a:p>
            <a:pPr defTabSz="379476">
              <a:spcAft>
                <a:spcPts val="600"/>
              </a:spcAft>
            </a:pPr>
            <a:r>
              <a:rPr lang="en-GB" i="1" kern="1200" dirty="0">
                <a:solidFill>
                  <a:schemeClr val="bg1"/>
                </a:solidFill>
              </a:rPr>
              <a:t>“The actor must always be the beneficiary of their action and that </a:t>
            </a:r>
            <a:br>
              <a:rPr lang="en-GB" i="1" kern="1200" dirty="0">
                <a:solidFill>
                  <a:schemeClr val="bg1"/>
                </a:solidFill>
              </a:rPr>
            </a:br>
            <a:r>
              <a:rPr lang="en-GB" i="1" kern="1200" dirty="0">
                <a:solidFill>
                  <a:schemeClr val="bg1"/>
                </a:solidFill>
              </a:rPr>
              <a:t>they</a:t>
            </a:r>
            <a:r>
              <a:rPr lang="en-GB" i="1" dirty="0">
                <a:solidFill>
                  <a:schemeClr val="bg1"/>
                </a:solidFill>
              </a:rPr>
              <a:t> </a:t>
            </a:r>
            <a:r>
              <a:rPr lang="en-GB" i="1" kern="1200" dirty="0">
                <a:solidFill>
                  <a:schemeClr val="bg1"/>
                </a:solidFill>
              </a:rPr>
              <a:t>must always act for their own rational self-interest.”</a:t>
            </a:r>
            <a:endParaRPr lang="en-GB" i="1" dirty="0">
              <a:solidFill>
                <a:schemeClr val="bg1"/>
              </a:solidFill>
            </a:endParaRPr>
          </a:p>
        </p:txBody>
      </p:sp>
      <p:sp>
        <p:nvSpPr>
          <p:cNvPr id="13" name="TextBox 12">
            <a:extLst>
              <a:ext uri="{FF2B5EF4-FFF2-40B4-BE49-F238E27FC236}">
                <a16:creationId xmlns:a16="http://schemas.microsoft.com/office/drawing/2014/main" id="{7B32C7FF-17A1-3D30-10F0-18079A2800FA}"/>
              </a:ext>
            </a:extLst>
          </p:cNvPr>
          <p:cNvSpPr txBox="1"/>
          <p:nvPr/>
        </p:nvSpPr>
        <p:spPr>
          <a:xfrm>
            <a:off x="1034455" y="4814556"/>
            <a:ext cx="6226128" cy="1000274"/>
          </a:xfrm>
          <a:prstGeom prst="rect">
            <a:avLst/>
          </a:prstGeom>
          <a:noFill/>
        </p:spPr>
        <p:txBody>
          <a:bodyPr wrap="none" rtlCol="0">
            <a:spAutoFit/>
          </a:bodyPr>
          <a:lstStyle/>
          <a:p>
            <a:pPr defTabSz="379476">
              <a:spcAft>
                <a:spcPts val="600"/>
              </a:spcAft>
            </a:pPr>
            <a:r>
              <a:rPr lang="en-GB" i="1" kern="1200" dirty="0">
                <a:solidFill>
                  <a:schemeClr val="bg1"/>
                </a:solidFill>
              </a:rPr>
              <a:t>“Man’s right to exist for his own sake, for his own self-interest</a:t>
            </a:r>
          </a:p>
          <a:p>
            <a:pPr defTabSz="379476">
              <a:spcAft>
                <a:spcPts val="600"/>
              </a:spcAft>
            </a:pPr>
            <a:r>
              <a:rPr lang="en-GB" i="1" kern="1200" dirty="0">
                <a:solidFill>
                  <a:schemeClr val="bg1"/>
                </a:solidFill>
              </a:rPr>
              <a:t>[does not grant] his right to sacrifice others.  It is not a license to </a:t>
            </a:r>
            <a:br>
              <a:rPr lang="en-GB" i="1" kern="1200" dirty="0">
                <a:solidFill>
                  <a:schemeClr val="bg1"/>
                </a:solidFill>
              </a:rPr>
            </a:br>
            <a:r>
              <a:rPr lang="en-GB" i="1" kern="1200" dirty="0">
                <a:solidFill>
                  <a:schemeClr val="bg1"/>
                </a:solidFill>
              </a:rPr>
              <a:t>‘do as he pleases’.“</a:t>
            </a:r>
            <a:endParaRPr lang="en-GB" i="1" dirty="0">
              <a:solidFill>
                <a:schemeClr val="bg1"/>
              </a:solidFill>
            </a:endParaRPr>
          </a:p>
        </p:txBody>
      </p:sp>
      <p:sp>
        <p:nvSpPr>
          <p:cNvPr id="15" name="Slide Number Placeholder 14">
            <a:extLst>
              <a:ext uri="{FF2B5EF4-FFF2-40B4-BE49-F238E27FC236}">
                <a16:creationId xmlns:a16="http://schemas.microsoft.com/office/drawing/2014/main" id="{EE68118F-3280-6229-1F65-0ECB5E81F2CA}"/>
              </a:ext>
            </a:extLst>
          </p:cNvPr>
          <p:cNvSpPr>
            <a:spLocks noGrp="1"/>
          </p:cNvSpPr>
          <p:nvPr>
            <p:ph type="sldNum" sz="quarter" idx="12"/>
          </p:nvPr>
        </p:nvSpPr>
        <p:spPr/>
        <p:txBody>
          <a:bodyPr/>
          <a:lstStyle/>
          <a:p>
            <a:fld id="{48F63A3B-78C7-47BE-AE5E-E10140E04643}" type="slidenum">
              <a:rPr lang="en-US" smtClean="0"/>
              <a:t>9</a:t>
            </a:fld>
            <a:endParaRPr lang="en-US" dirty="0"/>
          </a:p>
        </p:txBody>
      </p:sp>
    </p:spTree>
    <p:extLst>
      <p:ext uri="{BB962C8B-B14F-4D97-AF65-F5344CB8AC3E}">
        <p14:creationId xmlns:p14="http://schemas.microsoft.com/office/powerpoint/2010/main" val="31829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2" grpId="0"/>
      <p:bldP spid="1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2E9CB8"/>
      </a:accent2>
      <a:accent3>
        <a:srgbClr val="E97132"/>
      </a:accent3>
      <a:accent4>
        <a:srgbClr val="196B24"/>
      </a:accent4>
      <a:accent5>
        <a:srgbClr val="4EA72E"/>
      </a:accent5>
      <a:accent6>
        <a:srgbClr val="C80724"/>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19278</TotalTime>
  <Words>5725</Words>
  <Application>Microsoft Macintosh PowerPoint</Application>
  <PresentationFormat>Widescreen</PresentationFormat>
  <Paragraphs>365</Paragraphs>
  <Slides>25</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Aptos</vt:lpstr>
      <vt:lpstr>Aptos Display</vt:lpstr>
      <vt:lpstr>arial</vt:lpstr>
      <vt:lpstr>arial</vt:lpstr>
      <vt:lpstr>Avenir Next LT Pro</vt:lpstr>
      <vt:lpstr>Calibri</vt:lpstr>
      <vt:lpstr>Calibri Light</vt:lpstr>
      <vt:lpstr>Helvetica Neue</vt:lpstr>
      <vt:lpstr>Linux Libertine</vt:lpstr>
      <vt:lpstr>Montserrat</vt:lpstr>
      <vt:lpstr>Open Sans</vt:lpstr>
      <vt:lpstr>Office Theme</vt:lpstr>
      <vt:lpstr>Objectivism for Lefties</vt:lpstr>
      <vt:lpstr>Why talk about this?</vt:lpstr>
      <vt:lpstr>Background &amp; context</vt:lpstr>
      <vt:lpstr>Background &amp; context: the (1917) October Revolution</vt:lpstr>
      <vt:lpstr>Her novels &amp; plays</vt:lpstr>
      <vt:lpstr>Her philosophy &amp; writings</vt:lpstr>
      <vt:lpstr>Beliefs: Overview</vt:lpstr>
      <vt:lpstr>Objectivism</vt:lpstr>
      <vt:lpstr>Objectivist Ethics</vt:lpstr>
      <vt:lpstr>Objectivist Values and Virtues</vt:lpstr>
      <vt:lpstr>Objectivist Virtues</vt:lpstr>
      <vt:lpstr>The Virtue of Selfishness</vt:lpstr>
      <vt:lpstr>The Virtue of Selfishness: Looters</vt:lpstr>
      <vt:lpstr>Egoism</vt:lpstr>
      <vt:lpstr>Rand on this and that</vt:lpstr>
      <vt:lpstr>Trade</vt:lpstr>
      <vt:lpstr>Trade + Spirituality =&gt; Acceptance</vt:lpstr>
      <vt:lpstr>Capitalism</vt:lpstr>
      <vt:lpstr>The rôle of Government</vt:lpstr>
      <vt:lpstr>Feminism</vt:lpstr>
      <vt:lpstr>Environmentalism</vt:lpstr>
      <vt:lpstr>Influence on  Silicon Valley</vt:lpstr>
      <vt:lpstr>“It is not I who will die, it is the world that will end” – Ayn Rand</vt:lpstr>
      <vt:lpstr>Further reading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Objectivism for Lefties</dc:title>
  <dc:creator>Mike Harris</dc:creator>
  <cp:lastModifiedBy>Mike Harris</cp:lastModifiedBy>
  <cp:revision>50</cp:revision>
  <cp:lastPrinted>2023-06-02T11:47:08Z</cp:lastPrinted>
  <dcterms:created xsi:type="dcterms:W3CDTF">2023-05-17T00:35:07Z</dcterms:created>
  <dcterms:modified xsi:type="dcterms:W3CDTF">2023-06-15T08:28:46Z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2023-05-17T01:30:09Z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ddcf99e4-f150-4100-8625-ae0de513302b</vt:lpwstr>
  </property>
  <property fmtid="{D5CDD505-2E9C-101B-9397-08002B2CF9AE}" pid="8" name="MSIP_Label_549ac42a-3eb4-4074-b885-aea26bd6241e_ContentBits">
    <vt:lpwstr>0</vt:lpwstr>
  </property>
</Properties>
</file>